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sldIdLst>
    <p:sldId id="256" r:id="rId2"/>
    <p:sldId id="258" r:id="rId3"/>
    <p:sldId id="259" r:id="rId4"/>
    <p:sldId id="260" r:id="rId5"/>
    <p:sldId id="261" r:id="rId6"/>
    <p:sldId id="451" r:id="rId7"/>
    <p:sldId id="454" r:id="rId8"/>
    <p:sldId id="262" r:id="rId9"/>
    <p:sldId id="443" r:id="rId10"/>
    <p:sldId id="265" r:id="rId11"/>
    <p:sldId id="266" r:id="rId12"/>
    <p:sldId id="268" r:id="rId13"/>
    <p:sldId id="269" r:id="rId14"/>
    <p:sldId id="270" r:id="rId15"/>
    <p:sldId id="271" r:id="rId16"/>
    <p:sldId id="294" r:id="rId17"/>
    <p:sldId id="273" r:id="rId18"/>
    <p:sldId id="274" r:id="rId19"/>
    <p:sldId id="405" r:id="rId20"/>
    <p:sldId id="429" r:id="rId21"/>
    <p:sldId id="401" r:id="rId22"/>
    <p:sldId id="400" r:id="rId23"/>
    <p:sldId id="406" r:id="rId24"/>
    <p:sldId id="276" r:id="rId25"/>
    <p:sldId id="277" r:id="rId26"/>
    <p:sldId id="278" r:id="rId27"/>
    <p:sldId id="279" r:id="rId28"/>
    <p:sldId id="280" r:id="rId29"/>
    <p:sldId id="281" r:id="rId30"/>
    <p:sldId id="434" r:id="rId31"/>
    <p:sldId id="286" r:id="rId32"/>
    <p:sldId id="433" r:id="rId33"/>
    <p:sldId id="290" r:id="rId34"/>
    <p:sldId id="435" r:id="rId35"/>
    <p:sldId id="444" r:id="rId36"/>
    <p:sldId id="445" r:id="rId37"/>
    <p:sldId id="446" r:id="rId38"/>
    <p:sldId id="447" r:id="rId39"/>
    <p:sldId id="437" r:id="rId40"/>
    <p:sldId id="438" r:id="rId41"/>
    <p:sldId id="430" r:id="rId42"/>
    <p:sldId id="431" r:id="rId43"/>
    <p:sldId id="432" r:id="rId44"/>
    <p:sldId id="449" r:id="rId45"/>
    <p:sldId id="291" r:id="rId46"/>
    <p:sldId id="439" r:id="rId47"/>
    <p:sldId id="441" r:id="rId48"/>
    <p:sldId id="440" r:id="rId49"/>
    <p:sldId id="453" r:id="rId50"/>
    <p:sldId id="452" r:id="rId51"/>
    <p:sldId id="442" r:id="rId52"/>
    <p:sldId id="292" r:id="rId53"/>
    <p:sldId id="293" r:id="rId54"/>
    <p:sldId id="456" r:id="rId55"/>
    <p:sldId id="459" r:id="rId56"/>
    <p:sldId id="460" r:id="rId57"/>
    <p:sldId id="458" r:id="rId58"/>
    <p:sldId id="455" r:id="rId59"/>
    <p:sldId id="461" r:id="rId60"/>
    <p:sldId id="462" r:id="rId61"/>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762"/>
  </p:normalViewPr>
  <p:slideViewPr>
    <p:cSldViewPr>
      <p:cViewPr varScale="1">
        <p:scale>
          <a:sx n="110" d="100"/>
          <a:sy n="110" d="100"/>
        </p:scale>
        <p:origin x="234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tiff>
</file>

<file path=ppt/media/image11.jpeg>
</file>

<file path=ppt/media/image12.png>
</file>

<file path=ppt/media/image13.png>
</file>

<file path=ppt/media/image14.png>
</file>

<file path=ppt/media/image15.png>
</file>

<file path=ppt/media/image2.png>
</file>

<file path=ppt/media/image3.png>
</file>

<file path=ppt/media/image4.jpg>
</file>

<file path=ppt/media/image5.jpg>
</file>

<file path=ppt/media/image6.tiff>
</file>

<file path=ppt/media/image7.jp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5580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ngular.io/api/core/Injectabl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a Observer = Listener and Subscriber on the data</a:t>
            </a:r>
          </a:p>
          <a:p>
            <a:endParaRPr lang="en-US" dirty="0"/>
          </a:p>
          <a:p>
            <a:r>
              <a:rPr lang="en-US" dirty="0"/>
              <a:t>TV is the Observable = Provider of </a:t>
            </a:r>
            <a:r>
              <a:rPr lang="en-US" dirty="0" err="1"/>
              <a:t>Async</a:t>
            </a:r>
            <a:r>
              <a:rPr lang="en-US" dirty="0"/>
              <a:t> data </a:t>
            </a:r>
          </a:p>
        </p:txBody>
      </p:sp>
      <p:sp>
        <p:nvSpPr>
          <p:cNvPr id="4" name="Slide Number Placeholder 3"/>
          <p:cNvSpPr>
            <a:spLocks noGrp="1"/>
          </p:cNvSpPr>
          <p:nvPr>
            <p:ph type="sldNum" sz="quarter" idx="10"/>
          </p:nvPr>
        </p:nvSpPr>
        <p:spPr/>
        <p:txBody>
          <a:bodyPr/>
          <a:lstStyle/>
          <a:p>
            <a:fld id="{59C059BC-4998-4873-8F2D-C8268E612536}" type="slidenum">
              <a:rPr lang="nl-NL" smtClean="0"/>
              <a:t>19</a:t>
            </a:fld>
            <a:endParaRPr lang="nl-NL"/>
          </a:p>
        </p:txBody>
      </p:sp>
    </p:spTree>
    <p:extLst>
      <p:ext uri="{BB962C8B-B14F-4D97-AF65-F5344CB8AC3E}">
        <p14:creationId xmlns:p14="http://schemas.microsoft.com/office/powerpoint/2010/main" val="3362530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Lazy: </a:t>
            </a:r>
            <a:r>
              <a:rPr lang="en-US" dirty="0" err="1"/>
              <a:t>er</a:t>
            </a:r>
            <a:r>
              <a:rPr lang="en-US" dirty="0"/>
              <a:t> </a:t>
            </a:r>
            <a:r>
              <a:rPr lang="en-US" dirty="0" err="1"/>
              <a:t>gebeurt</a:t>
            </a:r>
            <a:r>
              <a:rPr lang="en-US" dirty="0"/>
              <a:t> </a:t>
            </a:r>
            <a:r>
              <a:rPr lang="en-US" dirty="0" err="1"/>
              <a:t>niks</a:t>
            </a:r>
            <a:r>
              <a:rPr lang="en-US" dirty="0"/>
              <a:t> met de </a:t>
            </a:r>
            <a:r>
              <a:rPr lang="en-US" dirty="0" err="1"/>
              <a:t>ontvangen</a:t>
            </a:r>
            <a:r>
              <a:rPr lang="en-US" dirty="0"/>
              <a:t> stream,</a:t>
            </a:r>
            <a:r>
              <a:rPr lang="en-US" baseline="0" dirty="0"/>
              <a:t> </a:t>
            </a:r>
            <a:r>
              <a:rPr lang="en-US" baseline="0" dirty="0" err="1"/>
              <a:t>totdat</a:t>
            </a:r>
            <a:r>
              <a:rPr lang="en-US" baseline="0" dirty="0"/>
              <a:t> </a:t>
            </a:r>
            <a:r>
              <a:rPr lang="en-US" baseline="0" dirty="0" err="1"/>
              <a:t>hij</a:t>
            </a:r>
            <a:r>
              <a:rPr lang="en-US" baseline="0" dirty="0"/>
              <a:t> </a:t>
            </a:r>
            <a:r>
              <a:rPr lang="en-US" baseline="0" dirty="0" err="1"/>
              <a:t>aangeroepen</a:t>
            </a:r>
            <a:r>
              <a:rPr lang="en-US" baseline="0" dirty="0"/>
              <a:t> </a:t>
            </a:r>
            <a:r>
              <a:rPr lang="en-US" baseline="0" dirty="0" err="1"/>
              <a:t>wordt</a:t>
            </a:r>
            <a:endParaRPr lang="en-US" dirty="0"/>
          </a:p>
          <a:p>
            <a:endParaRPr lang="en-US" dirty="0"/>
          </a:p>
          <a:p>
            <a:r>
              <a:rPr lang="en-US" dirty="0"/>
              <a:t>Observable</a:t>
            </a:r>
            <a:r>
              <a:rPr lang="en-US" baseline="0" dirty="0"/>
              <a:t> is </a:t>
            </a:r>
            <a:r>
              <a:rPr lang="en-US" baseline="0" dirty="0" err="1"/>
              <a:t>te</a:t>
            </a:r>
            <a:r>
              <a:rPr lang="en-US" baseline="0" dirty="0"/>
              <a:t> </a:t>
            </a:r>
            <a:r>
              <a:rPr lang="en-US" baseline="0" dirty="0" err="1"/>
              <a:t>vergelijken</a:t>
            </a:r>
            <a:r>
              <a:rPr lang="en-US" baseline="0" dirty="0"/>
              <a:t> met </a:t>
            </a:r>
            <a:r>
              <a:rPr lang="en-US" baseline="0" dirty="0" err="1"/>
              <a:t>een</a:t>
            </a:r>
            <a:r>
              <a:rPr lang="en-US" baseline="0" dirty="0"/>
              <a:t> </a:t>
            </a:r>
            <a:r>
              <a:rPr lang="en-US" b="1" baseline="0" dirty="0"/>
              <a:t>array</a:t>
            </a:r>
            <a:r>
              <a:rPr lang="en-US" b="0" baseline="0" dirty="0"/>
              <a:t>, </a:t>
            </a:r>
            <a:r>
              <a:rPr lang="en-US" baseline="0" dirty="0"/>
              <a:t>die </a:t>
            </a:r>
            <a:r>
              <a:rPr lang="en-US" baseline="0" dirty="0" err="1"/>
              <a:t>langzamerhand</a:t>
            </a:r>
            <a:r>
              <a:rPr lang="en-US" baseline="0" dirty="0"/>
              <a:t> </a:t>
            </a:r>
            <a:r>
              <a:rPr lang="en-US" baseline="0" dirty="0" err="1"/>
              <a:t>gevuld</a:t>
            </a:r>
            <a:r>
              <a:rPr lang="en-US" baseline="0" dirty="0"/>
              <a:t> </a:t>
            </a:r>
            <a:r>
              <a:rPr lang="en-US" baseline="0" dirty="0" err="1"/>
              <a:t>wordt</a:t>
            </a:r>
            <a:r>
              <a:rPr lang="en-US" baseline="0" dirty="0"/>
              <a:t> met data.</a:t>
            </a:r>
          </a:p>
          <a:p>
            <a:endParaRPr lang="en-US" baseline="0" dirty="0"/>
          </a:p>
          <a:p>
            <a:r>
              <a:rPr lang="en-US" baseline="0" dirty="0" err="1"/>
              <a:t>Omdat</a:t>
            </a:r>
            <a:r>
              <a:rPr lang="en-US" baseline="0" dirty="0"/>
              <a:t> </a:t>
            </a:r>
            <a:r>
              <a:rPr lang="en-US" baseline="0" dirty="0" err="1"/>
              <a:t>een</a:t>
            </a:r>
            <a:r>
              <a:rPr lang="en-US" baseline="0" dirty="0"/>
              <a:t> observable </a:t>
            </a:r>
            <a:r>
              <a:rPr lang="en-US" baseline="0" dirty="0" err="1"/>
              <a:t>zich</a:t>
            </a:r>
            <a:r>
              <a:rPr lang="en-US" baseline="0" dirty="0"/>
              <a:t> </a:t>
            </a:r>
            <a:r>
              <a:rPr lang="en-US" baseline="0" dirty="0" err="1"/>
              <a:t>gedraagd</a:t>
            </a:r>
            <a:r>
              <a:rPr lang="en-US" baseline="0" dirty="0"/>
              <a:t> </a:t>
            </a:r>
            <a:r>
              <a:rPr lang="en-US" baseline="0" dirty="0" err="1"/>
              <a:t>als</a:t>
            </a:r>
            <a:r>
              <a:rPr lang="en-US" baseline="0" dirty="0"/>
              <a:t> </a:t>
            </a:r>
            <a:r>
              <a:rPr lang="en-US" baseline="0" dirty="0" err="1"/>
              <a:t>een</a:t>
            </a:r>
            <a:r>
              <a:rPr lang="en-US" baseline="0" dirty="0"/>
              <a:t> array, </a:t>
            </a:r>
            <a:r>
              <a:rPr lang="en-US" baseline="0" dirty="0" err="1"/>
              <a:t>zijn</a:t>
            </a:r>
            <a:r>
              <a:rPr lang="en-US" baseline="0" dirty="0"/>
              <a:t> </a:t>
            </a:r>
            <a:r>
              <a:rPr lang="en-US" baseline="0" dirty="0" err="1"/>
              <a:t>allerlei</a:t>
            </a:r>
            <a:r>
              <a:rPr lang="en-US" baseline="0" dirty="0"/>
              <a:t> array methods </a:t>
            </a:r>
            <a:r>
              <a:rPr lang="en-US" baseline="0" dirty="0" err="1"/>
              <a:t>beschikbaar</a:t>
            </a:r>
            <a:r>
              <a:rPr lang="en-US" baseline="0" dirty="0"/>
              <a:t>, </a:t>
            </a:r>
            <a:r>
              <a:rPr lang="en-US" baseline="0" dirty="0" err="1"/>
              <a:t>zoals</a:t>
            </a:r>
            <a:r>
              <a:rPr lang="en-US" baseline="0" dirty="0"/>
              <a:t>: map(), filter(), reduce()</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sz="1200" b="1" dirty="0" err="1">
                <a:solidFill>
                  <a:srgbClr val="FF0000"/>
                </a:solidFill>
              </a:rPr>
              <a:t>Example</a:t>
            </a:r>
            <a:r>
              <a:rPr lang="nl-NL" sz="1200" b="1" dirty="0">
                <a:solidFill>
                  <a:srgbClr val="FF0000"/>
                </a:solidFill>
              </a:rPr>
              <a:t> stream: </a:t>
            </a:r>
            <a:r>
              <a:rPr lang="nl-NL" sz="1200" b="1" dirty="0"/>
              <a:t>list of ’share </a:t>
            </a:r>
            <a:r>
              <a:rPr lang="nl-NL" sz="1200" b="1" dirty="0" err="1"/>
              <a:t>prices</a:t>
            </a:r>
            <a:r>
              <a:rPr lang="nl-NL" sz="1200" b="1" dirty="0"/>
              <a:t>’ </a:t>
            </a:r>
            <a:r>
              <a:rPr lang="nl-NL" sz="1200" b="1" dirty="0" err="1"/>
              <a:t>which</a:t>
            </a:r>
            <a:r>
              <a:rPr lang="nl-NL" sz="1200" b="1" dirty="0"/>
              <a:t> changes </a:t>
            </a:r>
            <a:r>
              <a:rPr lang="nl-NL" sz="1200" b="1" dirty="0" err="1"/>
              <a:t>each</a:t>
            </a:r>
            <a:r>
              <a:rPr lang="nl-NL" sz="1200" b="1" dirty="0"/>
              <a:t> minute.</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22</a:t>
            </a:fld>
            <a:endParaRPr lang="nl-NL"/>
          </a:p>
        </p:txBody>
      </p:sp>
    </p:spTree>
    <p:extLst>
      <p:ext uri="{BB962C8B-B14F-4D97-AF65-F5344CB8AC3E}">
        <p14:creationId xmlns:p14="http://schemas.microsoft.com/office/powerpoint/2010/main" val="390361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108648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02236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spc="-20" dirty="0">
                <a:latin typeface="Verdana"/>
                <a:cs typeface="Verdana"/>
              </a:rPr>
              <a:t>Piping</a:t>
            </a:r>
            <a:r>
              <a:rPr lang="en-GB" sz="1200" spc="-10" dirty="0">
                <a:latin typeface="Verdana"/>
                <a:cs typeface="Verdana"/>
              </a:rPr>
              <a:t>.</a:t>
            </a:r>
            <a:r>
              <a:rPr lang="en-GB" sz="1200" spc="235" dirty="0">
                <a:latin typeface="Times New Roman"/>
                <a:cs typeface="Times New Roman"/>
              </a:rPr>
              <a:t> </a:t>
            </a:r>
            <a:r>
              <a:rPr lang="en-GB" sz="1200" spc="-75" dirty="0" err="1">
                <a:latin typeface="Verdana"/>
                <a:cs typeface="Verdana"/>
              </a:rPr>
              <a:t>R</a:t>
            </a:r>
            <a:r>
              <a:rPr lang="en-GB" sz="1200" spc="-15" dirty="0" err="1">
                <a:latin typeface="Verdana"/>
                <a:cs typeface="Verdana"/>
              </a:rPr>
              <a:t>esultaat</a:t>
            </a:r>
            <a:r>
              <a:rPr lang="en-GB" sz="1200" spc="215" dirty="0">
                <a:latin typeface="Times New Roman"/>
                <a:cs typeface="Times New Roman"/>
              </a:rPr>
              <a:t> </a:t>
            </a:r>
            <a:r>
              <a:rPr lang="en-GB" sz="1200" spc="-60" dirty="0">
                <a:latin typeface="Verdana"/>
                <a:cs typeface="Verdana"/>
              </a:rPr>
              <a:t>v</a:t>
            </a:r>
            <a:r>
              <a:rPr lang="en-GB" sz="1200" spc="-20" dirty="0">
                <a:latin typeface="Verdana"/>
                <a:cs typeface="Verdana"/>
              </a:rPr>
              <a:t>a</a:t>
            </a:r>
            <a:r>
              <a:rPr lang="en-GB" sz="1200" spc="-15" dirty="0">
                <a:latin typeface="Verdana"/>
                <a:cs typeface="Verdana"/>
              </a:rPr>
              <a:t>n</a:t>
            </a:r>
            <a:r>
              <a:rPr lang="en-GB" sz="1200" spc="229"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15" dirty="0" err="1">
                <a:latin typeface="Verdana"/>
                <a:cs typeface="Verdana"/>
              </a:rPr>
              <a:t>een</a:t>
            </a:r>
            <a:r>
              <a:rPr lang="en-GB" sz="1200" spc="229" dirty="0">
                <a:latin typeface="Times New Roman"/>
                <a:cs typeface="Times New Roman"/>
              </a:rPr>
              <a:t> </a:t>
            </a:r>
            <a:r>
              <a:rPr lang="en-GB" sz="1200" spc="-15" dirty="0" err="1">
                <a:latin typeface="Verdana"/>
                <a:cs typeface="Verdana"/>
              </a:rPr>
              <a:t>functie</a:t>
            </a:r>
            <a:r>
              <a:rPr lang="en-GB" sz="1200" spc="-15" dirty="0">
                <a:latin typeface="Verdana"/>
                <a:cs typeface="Verdana"/>
              </a:rPr>
              <a:t> (</a:t>
            </a:r>
            <a:r>
              <a:rPr lang="en-GB" sz="1200" i="1" spc="-15" dirty="0">
                <a:latin typeface="Verdana"/>
                <a:cs typeface="Verdana"/>
              </a:rPr>
              <a:t>retry, delay</a:t>
            </a:r>
            <a:r>
              <a:rPr lang="en-GB" sz="1200" spc="-15" dirty="0">
                <a:latin typeface="Verdana"/>
                <a:cs typeface="Verdana"/>
              </a:rPr>
              <a:t>)</a:t>
            </a:r>
            <a:r>
              <a:rPr lang="en-GB" sz="1200" spc="200" dirty="0">
                <a:latin typeface="Times New Roman"/>
                <a:cs typeface="Times New Roman"/>
              </a:rPr>
              <a:t> </a:t>
            </a:r>
            <a:r>
              <a:rPr lang="en-GB" sz="1200" spc="-15" dirty="0" err="1">
                <a:latin typeface="Verdana"/>
                <a:cs typeface="Verdana"/>
              </a:rPr>
              <a:t>dient</a:t>
            </a:r>
            <a:r>
              <a:rPr lang="en-GB" sz="1200" spc="229" dirty="0">
                <a:latin typeface="Times New Roman"/>
                <a:cs typeface="Times New Roman"/>
              </a:rPr>
              <a:t> </a:t>
            </a:r>
            <a:r>
              <a:rPr lang="en-GB" sz="1200" spc="-15" dirty="0" err="1">
                <a:latin typeface="Verdana"/>
                <a:cs typeface="Verdana"/>
              </a:rPr>
              <a:t>als</a:t>
            </a:r>
            <a:r>
              <a:rPr lang="en-GB" sz="1200" spc="225" dirty="0">
                <a:latin typeface="Times New Roman"/>
                <a:cs typeface="Times New Roman"/>
              </a:rPr>
              <a:t> </a:t>
            </a:r>
            <a:r>
              <a:rPr lang="en-GB" sz="1200" spc="-15" dirty="0" err="1">
                <a:latin typeface="Verdana"/>
                <a:cs typeface="Verdana"/>
              </a:rPr>
              <a:t>i</a:t>
            </a:r>
            <a:r>
              <a:rPr lang="en-GB" sz="1200" spc="-40" dirty="0" err="1">
                <a:latin typeface="Verdana"/>
                <a:cs typeface="Verdana"/>
              </a:rPr>
              <a:t>n</a:t>
            </a:r>
            <a:r>
              <a:rPr lang="en-GB" sz="1200" spc="-35" dirty="0" err="1">
                <a:latin typeface="Verdana"/>
                <a:cs typeface="Verdana"/>
              </a:rPr>
              <a:t>v</a:t>
            </a:r>
            <a:r>
              <a:rPr lang="en-GB" sz="1200" spc="-15" dirty="0" err="1">
                <a:latin typeface="Verdana"/>
                <a:cs typeface="Verdana"/>
              </a:rPr>
              <a:t>oer</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oor</a:t>
            </a:r>
            <a:r>
              <a:rPr lang="en-GB" sz="1200" spc="-10"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a:t>
            </a:r>
            <a:r>
              <a:rPr lang="en-GB" sz="1200" spc="-20" dirty="0" err="1">
                <a:latin typeface="Verdana"/>
                <a:cs typeface="Verdana"/>
              </a:rPr>
              <a:t>lgend</a:t>
            </a:r>
            <a:r>
              <a:rPr lang="en-GB" sz="1200" spc="-15" dirty="0" err="1">
                <a:latin typeface="Verdana"/>
                <a:cs typeface="Verdana"/>
              </a:rPr>
              <a:t>e</a:t>
            </a:r>
            <a:r>
              <a:rPr lang="en-GB" sz="1200" spc="240" dirty="0">
                <a:latin typeface="Times New Roman"/>
                <a:cs typeface="Times New Roman"/>
              </a:rPr>
              <a:t> </a:t>
            </a:r>
            <a:r>
              <a:rPr lang="en-GB" sz="1200" spc="-15" dirty="0" err="1">
                <a:latin typeface="Verdana"/>
                <a:cs typeface="Verdana"/>
              </a:rPr>
              <a:t>functie</a:t>
            </a:r>
            <a:r>
              <a:rPr lang="en-GB" sz="1200" spc="-15" dirty="0">
                <a:latin typeface="Verdana"/>
                <a:cs typeface="Verdana"/>
              </a:rPr>
              <a:t>.</a:t>
            </a:r>
            <a:endParaRPr lang="en-GB" sz="1200" dirty="0">
              <a:latin typeface="Verdana"/>
              <a:cs typeface="Verdana"/>
            </a:endParaRPr>
          </a:p>
          <a:p>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spc="-20" dirty="0">
                <a:latin typeface="Verdana"/>
                <a:cs typeface="Verdana"/>
              </a:rPr>
              <a:t>Piping</a:t>
            </a:r>
            <a:r>
              <a:rPr lang="en-GB" sz="1200" spc="-10" dirty="0">
                <a:latin typeface="Verdana"/>
                <a:cs typeface="Verdana"/>
              </a:rPr>
              <a:t>.</a:t>
            </a:r>
            <a:r>
              <a:rPr lang="en-GB" sz="1200" spc="235" dirty="0">
                <a:latin typeface="Times New Roman"/>
                <a:cs typeface="Times New Roman"/>
              </a:rPr>
              <a:t> </a:t>
            </a:r>
            <a:r>
              <a:rPr lang="en-GB" sz="1200" spc="-75" dirty="0" err="1">
                <a:latin typeface="Verdana"/>
                <a:cs typeface="Verdana"/>
              </a:rPr>
              <a:t>R</a:t>
            </a:r>
            <a:r>
              <a:rPr lang="en-GB" sz="1200" spc="-15" dirty="0" err="1">
                <a:latin typeface="Verdana"/>
                <a:cs typeface="Verdana"/>
              </a:rPr>
              <a:t>esultaat</a:t>
            </a:r>
            <a:r>
              <a:rPr lang="en-GB" sz="1200" spc="215" dirty="0">
                <a:latin typeface="Times New Roman"/>
                <a:cs typeface="Times New Roman"/>
              </a:rPr>
              <a:t> </a:t>
            </a:r>
            <a:r>
              <a:rPr lang="en-GB" sz="1200" spc="-60" dirty="0">
                <a:latin typeface="Verdana"/>
                <a:cs typeface="Verdana"/>
              </a:rPr>
              <a:t>v</a:t>
            </a:r>
            <a:r>
              <a:rPr lang="en-GB" sz="1200" spc="-20" dirty="0">
                <a:latin typeface="Verdana"/>
                <a:cs typeface="Verdana"/>
              </a:rPr>
              <a:t>a</a:t>
            </a:r>
            <a:r>
              <a:rPr lang="en-GB" sz="1200" spc="-15" dirty="0">
                <a:latin typeface="Verdana"/>
                <a:cs typeface="Verdana"/>
              </a:rPr>
              <a:t>n</a:t>
            </a:r>
            <a:r>
              <a:rPr lang="en-GB" sz="1200" spc="229"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15" dirty="0" err="1">
                <a:latin typeface="Verdana"/>
                <a:cs typeface="Verdana"/>
              </a:rPr>
              <a:t>een</a:t>
            </a:r>
            <a:r>
              <a:rPr lang="en-GB" sz="1200" spc="229" dirty="0">
                <a:latin typeface="Times New Roman"/>
                <a:cs typeface="Times New Roman"/>
              </a:rPr>
              <a:t> </a:t>
            </a:r>
            <a:r>
              <a:rPr lang="en-GB" sz="1200" spc="-15" dirty="0" err="1">
                <a:latin typeface="Verdana"/>
                <a:cs typeface="Verdana"/>
              </a:rPr>
              <a:t>functie</a:t>
            </a:r>
            <a:r>
              <a:rPr lang="en-GB" sz="1200" spc="-15" dirty="0">
                <a:latin typeface="Verdana"/>
                <a:cs typeface="Verdana"/>
              </a:rPr>
              <a:t> (</a:t>
            </a:r>
            <a:r>
              <a:rPr lang="en-GB" sz="1200" i="1" spc="-15" dirty="0">
                <a:latin typeface="Verdana"/>
                <a:cs typeface="Verdana"/>
              </a:rPr>
              <a:t>retry, delay</a:t>
            </a:r>
            <a:r>
              <a:rPr lang="en-GB" sz="1200" spc="-15" dirty="0">
                <a:latin typeface="Verdana"/>
                <a:cs typeface="Verdana"/>
              </a:rPr>
              <a:t>)</a:t>
            </a:r>
            <a:r>
              <a:rPr lang="en-GB" sz="1200" spc="200" dirty="0">
                <a:latin typeface="Times New Roman"/>
                <a:cs typeface="Times New Roman"/>
              </a:rPr>
              <a:t> </a:t>
            </a:r>
            <a:r>
              <a:rPr lang="en-GB" sz="1200" spc="-15" dirty="0" err="1">
                <a:latin typeface="Verdana"/>
                <a:cs typeface="Verdana"/>
              </a:rPr>
              <a:t>dient</a:t>
            </a:r>
            <a:r>
              <a:rPr lang="en-GB" sz="1200" spc="229" dirty="0">
                <a:latin typeface="Times New Roman"/>
                <a:cs typeface="Times New Roman"/>
              </a:rPr>
              <a:t> </a:t>
            </a:r>
            <a:r>
              <a:rPr lang="en-GB" sz="1200" spc="-15" dirty="0" err="1">
                <a:latin typeface="Verdana"/>
                <a:cs typeface="Verdana"/>
              </a:rPr>
              <a:t>als</a:t>
            </a:r>
            <a:r>
              <a:rPr lang="en-GB" sz="1200" spc="225" dirty="0">
                <a:latin typeface="Times New Roman"/>
                <a:cs typeface="Times New Roman"/>
              </a:rPr>
              <a:t> </a:t>
            </a:r>
            <a:r>
              <a:rPr lang="en-GB" sz="1200" spc="-15" dirty="0" err="1">
                <a:latin typeface="Verdana"/>
                <a:cs typeface="Verdana"/>
              </a:rPr>
              <a:t>i</a:t>
            </a:r>
            <a:r>
              <a:rPr lang="en-GB" sz="1200" spc="-40" dirty="0" err="1">
                <a:latin typeface="Verdana"/>
                <a:cs typeface="Verdana"/>
              </a:rPr>
              <a:t>n</a:t>
            </a:r>
            <a:r>
              <a:rPr lang="en-GB" sz="1200" spc="-35" dirty="0" err="1">
                <a:latin typeface="Verdana"/>
                <a:cs typeface="Verdana"/>
              </a:rPr>
              <a:t>v</a:t>
            </a:r>
            <a:r>
              <a:rPr lang="en-GB" sz="1200" spc="-15" dirty="0" err="1">
                <a:latin typeface="Verdana"/>
                <a:cs typeface="Verdana"/>
              </a:rPr>
              <a:t>oer</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oor</a:t>
            </a:r>
            <a:r>
              <a:rPr lang="en-GB" sz="1200" spc="-10"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a:t>
            </a:r>
            <a:r>
              <a:rPr lang="en-GB" sz="1200" spc="-20" dirty="0" err="1">
                <a:latin typeface="Verdana"/>
                <a:cs typeface="Verdana"/>
              </a:rPr>
              <a:t>lgend</a:t>
            </a:r>
            <a:r>
              <a:rPr lang="en-GB" sz="1200" spc="-15" dirty="0" err="1">
                <a:latin typeface="Verdana"/>
                <a:cs typeface="Verdana"/>
              </a:rPr>
              <a:t>e</a:t>
            </a:r>
            <a:r>
              <a:rPr lang="en-GB" sz="1200" spc="240" dirty="0">
                <a:latin typeface="Times New Roman"/>
                <a:cs typeface="Times New Roman"/>
              </a:rPr>
              <a:t> </a:t>
            </a:r>
            <a:r>
              <a:rPr lang="en-GB" sz="1200" spc="-15" dirty="0" err="1">
                <a:latin typeface="Verdana"/>
                <a:cs typeface="Verdana"/>
              </a:rPr>
              <a:t>functie</a:t>
            </a:r>
            <a:r>
              <a:rPr lang="en-GB" sz="1200" spc="-15" dirty="0">
                <a:latin typeface="Verdana"/>
                <a:cs typeface="Verdana"/>
              </a:rPr>
              <a:t>.</a:t>
            </a:r>
            <a:endParaRPr lang="en-GB" sz="1200" dirty="0">
              <a:latin typeface="Verdana"/>
              <a:cs typeface="Verdana"/>
            </a:endParaRPr>
          </a:p>
          <a:p>
            <a:endParaRPr dirty="0"/>
          </a:p>
        </p:txBody>
      </p:sp>
    </p:spTree>
    <p:extLst>
      <p:ext uri="{BB962C8B-B14F-4D97-AF65-F5344CB8AC3E}">
        <p14:creationId xmlns:p14="http://schemas.microsoft.com/office/powerpoint/2010/main" val="42089711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r>
              <a:rPr lang="nl-NL" dirty="0"/>
              <a:t>Tap is </a:t>
            </a:r>
            <a:r>
              <a:rPr lang="nl-NL" dirty="0" err="1"/>
              <a:t>used</a:t>
            </a:r>
            <a:r>
              <a:rPr lang="nl-NL" dirty="0"/>
              <a:t> </a:t>
            </a:r>
            <a:r>
              <a:rPr lang="nl-NL" dirty="0" err="1"/>
              <a:t>for</a:t>
            </a:r>
            <a:r>
              <a:rPr lang="nl-NL" dirty="0"/>
              <a:t> side </a:t>
            </a:r>
            <a:r>
              <a:rPr lang="nl-NL" dirty="0" err="1"/>
              <a:t>effects</a:t>
            </a:r>
            <a:r>
              <a:rPr lang="nl-NL" dirty="0"/>
              <a:t>: </a:t>
            </a:r>
            <a:r>
              <a:rPr lang="nl-NL" dirty="0" err="1"/>
              <a:t>logging</a:t>
            </a:r>
            <a:r>
              <a:rPr lang="nl-NL" dirty="0"/>
              <a:t>, </a:t>
            </a:r>
            <a:r>
              <a:rPr lang="nl-NL" dirty="0" err="1"/>
              <a:t>localstorage</a:t>
            </a:r>
            <a:r>
              <a:rPr lang="nl-NL" dirty="0"/>
              <a:t>. </a:t>
            </a:r>
            <a:r>
              <a:rPr lang="nl-NL" dirty="0" err="1"/>
              <a:t>Manupilating</a:t>
            </a:r>
            <a:r>
              <a:rPr lang="nl-NL" dirty="0"/>
              <a:t> </a:t>
            </a:r>
            <a:r>
              <a:rPr lang="nl-NL" dirty="0" err="1"/>
              <a:t>the</a:t>
            </a:r>
            <a:r>
              <a:rPr lang="nl-NL" dirty="0"/>
              <a:t> DOM</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8094816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2344876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8301365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39031758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19636128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US" dirty="0"/>
          </a:p>
        </p:txBody>
      </p:sp>
    </p:spTree>
    <p:extLst>
      <p:ext uri="{BB962C8B-B14F-4D97-AF65-F5344CB8AC3E}">
        <p14:creationId xmlns:p14="http://schemas.microsoft.com/office/powerpoint/2010/main" val="2714548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5108197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895077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r>
              <a:rPr lang="en-GB" sz="1200" b="0" i="0" kern="1200" dirty="0">
                <a:solidFill>
                  <a:schemeClr val="tx1"/>
                </a:solidFill>
                <a:effectLst/>
                <a:latin typeface="+mn-lt"/>
                <a:ea typeface="+mn-ea"/>
                <a:cs typeface="+mn-cs"/>
              </a:rPr>
              <a:t>The </a:t>
            </a:r>
            <a:r>
              <a:rPr lang="en-GB" dirty="0"/>
              <a:t>@</a:t>
            </a:r>
            <a:r>
              <a:rPr lang="en-GB" u="none" strike="noStrike" dirty="0">
                <a:effectLst/>
                <a:hlinkClick r:id="rId3"/>
              </a:rPr>
              <a:t>Injectable</a:t>
            </a:r>
            <a:r>
              <a:rPr lang="en-GB" dirty="0"/>
              <a:t>()</a:t>
            </a:r>
            <a:r>
              <a:rPr lang="en-GB" sz="1200" b="0" i="0" kern="1200" dirty="0">
                <a:solidFill>
                  <a:schemeClr val="tx1"/>
                </a:solidFill>
                <a:effectLst/>
                <a:latin typeface="+mn-lt"/>
                <a:ea typeface="+mn-ea"/>
                <a:cs typeface="+mn-cs"/>
              </a:rPr>
              <a:t> decorator marks it as a service that can be injected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9C322094-E358-534C-BE80-A03A09CAF25D}" type="datetime1">
              <a:rPr lang="en-US" smtClean="0"/>
              <a:t>1/10/22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1950" b="0" i="0">
                <a:solidFill>
                  <a:schemeClr val="tx1"/>
                </a:solidFill>
                <a:latin typeface="Consolas"/>
                <a:cs typeface="Consolas"/>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9966B5DA-DEE5-8644-9F0E-DBCE6D1C3A42}" type="datetime1">
              <a:rPr lang="en-US" smtClean="0"/>
              <a:t>1/10/22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1F97762-3263-DF49-80A6-CD151E4C6914}" type="datetime1">
              <a:rPr lang="en-US" smtClean="0"/>
              <a:t>1/10/22</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526BEC33-56F8-0444-9BA6-E82DAC05C6FD}" type="datetime1">
              <a:rPr lang="en-US" smtClean="0"/>
              <a:t>1/10/22</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B78498E7-83D0-C34B-8AF7-9656E256FA44}" type="datetime1">
              <a:rPr lang="en-US" smtClean="0"/>
              <a:t>1/10/22</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Alleen titel">
    <p:spTree>
      <p:nvGrpSpPr>
        <p:cNvPr id="1" name=""/>
        <p:cNvGrpSpPr/>
        <p:nvPr/>
      </p:nvGrpSpPr>
      <p:grpSpPr>
        <a:xfrm>
          <a:off x="0" y="0"/>
          <a:ext cx="0" cy="0"/>
          <a:chOff x="0" y="0"/>
          <a:chExt cx="0" cy="0"/>
        </a:xfrm>
      </p:grpSpPr>
      <p:sp>
        <p:nvSpPr>
          <p:cNvPr id="2" name="Titel 1"/>
          <p:cNvSpPr>
            <a:spLocks noGrp="1"/>
          </p:cNvSpPr>
          <p:nvPr>
            <p:ph type="title"/>
          </p:nvPr>
        </p:nvSpPr>
        <p:spPr>
          <a:xfrm>
            <a:off x="1266584" y="472182"/>
            <a:ext cx="8160230" cy="423193"/>
          </a:xfrm>
        </p:spPr>
        <p:txBody>
          <a:bodyPr/>
          <a:lstStyle/>
          <a:p>
            <a:r>
              <a:rPr lang="nl-NL"/>
              <a:t>Klik om de stijl te bewerken</a:t>
            </a:r>
          </a:p>
        </p:txBody>
      </p:sp>
      <p:sp>
        <p:nvSpPr>
          <p:cNvPr id="3" name="Tijdelijke aanduiding voor datum 2"/>
          <p:cNvSpPr>
            <a:spLocks noGrp="1"/>
          </p:cNvSpPr>
          <p:nvPr>
            <p:ph type="dt" sz="half" idx="10"/>
          </p:nvPr>
        </p:nvSpPr>
        <p:spPr>
          <a:xfrm>
            <a:off x="534670" y="7033450"/>
            <a:ext cx="2459482" cy="276999"/>
          </a:xfrm>
        </p:spPr>
        <p:txBody>
          <a:bodyPr/>
          <a:lstStyle/>
          <a:p>
            <a:fld id="{9379F80A-5E69-4003-A4CA-EECDF3CD699D}" type="datetimeFigureOut">
              <a:rPr lang="nl-NL" smtClean="0"/>
              <a:t>10-01-2022</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a:xfrm>
            <a:off x="10224155" y="7254105"/>
            <a:ext cx="229870" cy="153888"/>
          </a:xfrm>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912177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1266584" y="472182"/>
            <a:ext cx="8160230" cy="379730"/>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811770" y="1183666"/>
            <a:ext cx="9069859" cy="3220085"/>
          </a:xfrm>
          <a:prstGeom prst="rect">
            <a:avLst/>
          </a:prstGeom>
        </p:spPr>
        <p:txBody>
          <a:bodyPr wrap="square" lIns="0" tIns="0" rIns="0" bIns="0">
            <a:spAutoFit/>
          </a:bodyPr>
          <a:lstStyle>
            <a:lvl1pPr>
              <a:defRPr sz="1950" b="0" i="0">
                <a:solidFill>
                  <a:schemeClr val="tx1"/>
                </a:solidFill>
                <a:latin typeface="Consolas"/>
                <a:cs typeface="Consolas"/>
              </a:defRPr>
            </a:lvl1pPr>
          </a:lstStyle>
          <a:p>
            <a:endParaRPr/>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ECAC77C6-CD6A-8242-9423-990DEB973133}" type="datetime1">
              <a:rPr lang="en-US" smtClean="0"/>
              <a:t>1/10/22</a:t>
            </a:fld>
            <a:endParaRPr lang="en-US"/>
          </a:p>
        </p:txBody>
      </p:sp>
      <p:sp>
        <p:nvSpPr>
          <p:cNvPr id="6" name="Holder 6"/>
          <p:cNvSpPr>
            <a:spLocks noGrp="1"/>
          </p:cNvSpPr>
          <p:nvPr>
            <p:ph type="sldNum" sz="quarter" idx="7"/>
          </p:nvPr>
        </p:nvSpPr>
        <p:spPr>
          <a:xfrm>
            <a:off x="10224155" y="7254105"/>
            <a:ext cx="229870" cy="186690"/>
          </a:xfrm>
          <a:prstGeom prst="rect">
            <a:avLst/>
          </a:prstGeom>
        </p:spPr>
        <p:txBody>
          <a:bodyPr wrap="square" lIns="0" tIns="0" rIns="0" bIns="0">
            <a:spAutoFit/>
          </a:bodyPr>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8.jpg"/><Relationship Id="rId4" Type="http://schemas.openxmlformats.org/officeDocument/2006/relationships/hyperlink" Target="http://reactivex.io/"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9.tiff"/></Relationships>
</file>

<file path=ppt/slides/_rels/slide23.xml.rels><?xml version="1.0" encoding="UTF-8" standalone="yes"?>
<Relationships xmlns="http://schemas.openxmlformats.org/package/2006/relationships"><Relationship Id="rId3" Type="http://schemas.openxmlformats.org/officeDocument/2006/relationships/hyperlink" Target="http://rxmarbles.com/"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json2ts.com/" TargetMode="External"/><Relationship Id="rId2" Type="http://schemas.openxmlformats.org/officeDocument/2006/relationships/hyperlink" Target="http://api.openweathermap.org/data/2.5/weather?units=metric&amp;appid=8566d604cd9402b65394b034e52aa2af&amp;q=Gouda"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openweathermap.org/API" TargetMode="External"/><Relationship Id="rId7" Type="http://schemas.openxmlformats.org/officeDocument/2006/relationships/hyperlink" Target="http://swapi.co/"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www.omdbapi.com/" TargetMode="External"/><Relationship Id="rId5" Type="http://schemas.openxmlformats.org/officeDocument/2006/relationships/hyperlink" Target="http://ergast.com/mrd/" TargetMode="External"/><Relationship Id="rId4" Type="http://schemas.openxmlformats.org/officeDocument/2006/relationships/hyperlink" Target="http://filltext.com/"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hyperlink" Target="http://reactivex.io/rxjs/class/es6/Subscription.js~Subscription.html"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rxjs-dev.firebaseapp.com/guide/subject"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s://blog.angular-university.io/rxjs-higher-order-mapp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0" y="1952625"/>
            <a:ext cx="9829800" cy="661720"/>
          </a:xfrm>
          <a:prstGeom prst="rect">
            <a:avLst/>
          </a:prstGeom>
        </p:spPr>
        <p:txBody>
          <a:bodyPr vert="horz" wrap="square" lIns="0" tIns="0" rIns="0" bIns="0" rtlCol="0">
            <a:spAutoFit/>
          </a:bodyPr>
          <a:lstStyle/>
          <a:p>
            <a:pPr marL="12700" marR="5080" indent="1296035"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sz="4300" b="1" spc="-5" dirty="0">
                <a:latin typeface="Verdana" panose="020B0604030504040204" pitchFamily="34" charset="0"/>
                <a:ea typeface="Verdana" panose="020B0604030504040204" pitchFamily="34" charset="0"/>
                <a:cs typeface="Verdana" panose="020B0604030504040204" pitchFamily="34" charset="0"/>
              </a:rPr>
              <a:t>Services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2298700" y="5838825"/>
            <a:ext cx="6414658"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Verdana" panose="020B0604030504040204" pitchFamily="34" charset="0"/>
                <a:ea typeface="Verdana" panose="020B0604030504040204" pitchFamily="34" charset="0"/>
                <a:cs typeface="Verdana" panose="020B0604030504040204" pitchFamily="34" charset="0"/>
              </a:rPr>
              <a:t>Pete</a:t>
            </a:r>
            <a:r>
              <a:rPr sz="2600" spc="-10" dirty="0">
                <a:latin typeface="Verdana" panose="020B0604030504040204" pitchFamily="34" charset="0"/>
                <a:ea typeface="Verdana" panose="020B0604030504040204" pitchFamily="34" charset="0"/>
                <a:cs typeface="Verdana" panose="020B0604030504040204" pitchFamily="34" charset="0"/>
              </a:rPr>
              <a:t>r</a:t>
            </a:r>
            <a:r>
              <a:rPr sz="2600" spc="-5" dirty="0">
                <a:latin typeface="Verdana" panose="020B0604030504040204" pitchFamily="34" charset="0"/>
                <a:ea typeface="Verdana" panose="020B0604030504040204" pitchFamily="34" charset="0"/>
                <a:cs typeface="Verdana" panose="020B0604030504040204" pitchFamily="34" charset="0"/>
              </a:rPr>
              <a:t> </a:t>
            </a:r>
            <a:r>
              <a:rPr lang="nl-NL" sz="2600" spc="-20" dirty="0">
                <a:latin typeface="Verdana" panose="020B0604030504040204" pitchFamily="34" charset="0"/>
                <a:ea typeface="Verdana" panose="020B0604030504040204" pitchFamily="34" charset="0"/>
                <a:cs typeface="Verdana" panose="020B0604030504040204" pitchFamily="34" charset="0"/>
              </a:rPr>
              <a:t>Eijgermans</a:t>
            </a:r>
            <a:r>
              <a:rPr sz="2600" spc="-10" dirty="0">
                <a:latin typeface="Verdana" panose="020B0604030504040204" pitchFamily="34" charset="0"/>
                <a:ea typeface="Verdana" panose="020B0604030504040204" pitchFamily="34" charset="0"/>
                <a:cs typeface="Verdana" panose="020B0604030504040204" pitchFamily="34" charset="0"/>
              </a:rPr>
              <a:t> </a:t>
            </a:r>
            <a:r>
              <a:rPr lang="nl-NL" sz="2600" u="heavy" spc="-20" dirty="0" err="1">
                <a:solidFill>
                  <a:srgbClr val="FF0000"/>
                </a:solidFill>
                <a:latin typeface="Verdana" panose="020B0604030504040204" pitchFamily="34" charset="0"/>
                <a:ea typeface="Verdana" panose="020B0604030504040204" pitchFamily="34" charset="0"/>
                <a:cs typeface="Verdana" panose="020B0604030504040204" pitchFamily="34" charset="0"/>
                <a:hlinkClick r:id="rId3"/>
              </a:rPr>
              <a:t>peter.eijgermans@</a:t>
            </a:r>
            <a:r>
              <a:rPr lang="nl-NL" sz="2600" u="heavy" spc="-20" dirty="0" err="1">
                <a:solidFill>
                  <a:srgbClr val="FF0000"/>
                </a:solidFill>
                <a:latin typeface="Verdana" panose="020B0604030504040204" pitchFamily="34" charset="0"/>
                <a:ea typeface="Verdana" panose="020B0604030504040204" pitchFamily="34" charset="0"/>
                <a:cs typeface="Verdana" panose="020B0604030504040204" pitchFamily="34" charset="0"/>
              </a:rPr>
              <a:t>ordina.nl</a:t>
            </a:r>
            <a:endParaRPr sz="26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1</a:t>
            </a:r>
            <a:r>
              <a:rPr spc="265" dirty="0">
                <a:latin typeface="Times New Roman"/>
                <a:cs typeface="Times New Roman"/>
              </a:rPr>
              <a:t> </a:t>
            </a:r>
            <a:r>
              <a:rPr spc="15" dirty="0"/>
              <a:t>–</a:t>
            </a:r>
            <a:r>
              <a:rPr spc="265" dirty="0">
                <a:latin typeface="Times New Roman"/>
                <a:cs typeface="Times New Roman"/>
              </a:rPr>
              <a:t> </a:t>
            </a:r>
            <a:r>
              <a:rPr spc="15" dirty="0"/>
              <a:t>service</a:t>
            </a:r>
            <a:r>
              <a:rPr spc="265" dirty="0">
                <a:latin typeface="Times New Roman"/>
                <a:cs typeface="Times New Roman"/>
              </a:rPr>
              <a:t> </a:t>
            </a:r>
            <a:r>
              <a:rPr spc="5" dirty="0"/>
              <a:t>(stati</a:t>
            </a:r>
            <a:r>
              <a:rPr spc="15" dirty="0"/>
              <a:t>c</a:t>
            </a:r>
            <a:r>
              <a:rPr spc="270" dirty="0">
                <a:latin typeface="Times New Roman"/>
                <a:cs typeface="Times New Roman"/>
              </a:rPr>
              <a:t> </a:t>
            </a:r>
            <a:r>
              <a:rPr spc="10" dirty="0"/>
              <a:t>d</a:t>
            </a:r>
            <a:r>
              <a:rPr spc="15" dirty="0"/>
              <a:t>ata)</a:t>
            </a:r>
          </a:p>
        </p:txBody>
      </p:sp>
      <p:sp>
        <p:nvSpPr>
          <p:cNvPr id="3" name="object 3"/>
          <p:cNvSpPr txBox="1"/>
          <p:nvPr/>
        </p:nvSpPr>
        <p:spPr>
          <a:xfrm>
            <a:off x="1841500" y="1495425"/>
            <a:ext cx="7714384" cy="5421805"/>
          </a:xfrm>
          <a:prstGeom prst="rect">
            <a:avLst/>
          </a:prstGeom>
        </p:spPr>
        <p:txBody>
          <a:bodyPr vert="horz" wrap="square" lIns="0" tIns="0" rIns="0" bIns="0" rtlCol="0">
            <a:spAutoFit/>
          </a:bodyPr>
          <a:lstStyle/>
          <a:p>
            <a:pPr marL="12700" marR="723900">
              <a:lnSpc>
                <a:spcPct val="101800"/>
              </a:lnSpc>
            </a:pPr>
            <a:r>
              <a:rPr lang="en-US" dirty="0">
                <a:latin typeface="Consolas" panose="020B0609020204030204" pitchFamily="49" charset="0"/>
                <a:cs typeface="Consolas" panose="020B0609020204030204" pitchFamily="49" charset="0"/>
              </a:rPr>
              <a:t>import  </a:t>
            </a: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Injectable </a:t>
            </a: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from  </a:t>
            </a:r>
            <a:r>
              <a:rPr lang="en-US" dirty="0">
                <a:solidFill>
                  <a:srgbClr val="00B050"/>
                </a:solidFill>
                <a:latin typeface="Consolas" panose="020B0609020204030204" pitchFamily="49" charset="0"/>
                <a:cs typeface="Consolas" panose="020B0609020204030204" pitchFamily="49" charset="0"/>
              </a:rPr>
              <a:t>'@angular/core'</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import  </a:t>
            </a:r>
            <a:r>
              <a:rPr lang="en-US" sz="1600" dirty="0">
                <a:latin typeface="Consolas" panose="020B0609020204030204" pitchFamily="49" charset="0"/>
                <a:cs typeface="Consolas" panose="020B0609020204030204" pitchFamily="49" charset="0"/>
              </a:rPr>
              <a:t>{ City }  </a:t>
            </a:r>
            <a:r>
              <a:rPr lang="en-US" dirty="0">
                <a:latin typeface="Consolas" panose="020B0609020204030204" pitchFamily="49" charset="0"/>
                <a:cs typeface="Consolas" panose="020B0609020204030204" pitchFamily="49" charset="0"/>
              </a:rPr>
              <a:t>from  './</a:t>
            </a:r>
            <a:r>
              <a:rPr lang="en-US" dirty="0" err="1">
                <a:latin typeface="Consolas" panose="020B0609020204030204" pitchFamily="49" charset="0"/>
                <a:cs typeface="Consolas" panose="020B0609020204030204" pitchFamily="49" charset="0"/>
              </a:rPr>
              <a:t>city.model</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solidFill>
                  <a:srgbClr val="C00000"/>
                </a:solidFill>
                <a:latin typeface="Consolas" panose="020B0609020204030204" pitchFamily="49" charset="0"/>
                <a:cs typeface="Consolas" panose="020B0609020204030204" pitchFamily="49" charset="0"/>
              </a:rPr>
              <a:t>@Injectable</a:t>
            </a:r>
            <a:r>
              <a:rPr lang="en-US" b="1" dirty="0">
                <a:solidFill>
                  <a:srgbClr val="C00000"/>
                </a:solidFill>
                <a:latin typeface="Consolas" panose="020B0609020204030204" pitchFamily="49" charset="0"/>
                <a:cs typeface="Consolas" panose="020B0609020204030204" pitchFamily="49" charset="0"/>
              </a:rPr>
              <a:t>({ </a:t>
            </a:r>
            <a:r>
              <a:rPr lang="en-US" sz="1600" b="1" dirty="0" err="1">
                <a:solidFill>
                  <a:srgbClr val="C00000"/>
                </a:solidFill>
                <a:latin typeface="Consolas" panose="020B0609020204030204" pitchFamily="49" charset="0"/>
                <a:cs typeface="Consolas" panose="020B0609020204030204" pitchFamily="49" charset="0"/>
              </a:rPr>
              <a:t>providedIn</a:t>
            </a:r>
            <a:r>
              <a:rPr lang="en-US" b="1" dirty="0">
                <a:solidFill>
                  <a:srgbClr val="C00000"/>
                </a:solidFill>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'root' </a:t>
            </a:r>
            <a:r>
              <a:rPr lang="en-US" b="1" dirty="0">
                <a:solidFill>
                  <a:srgbClr val="C00000"/>
                </a:solidFill>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export class </a:t>
            </a:r>
            <a:r>
              <a:rPr lang="en-US" b="1"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cities</a:t>
            </a:r>
            <a:r>
              <a:rPr lang="en-US" sz="1600" dirty="0">
                <a:latin typeface="Consolas" panose="020B0609020204030204" pitchFamily="49" charset="0"/>
                <a:cs typeface="Consolas" panose="020B0609020204030204" pitchFamily="49" charset="0"/>
              </a:rPr>
              <a:t>: City[]  =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new </a:t>
            </a:r>
            <a:r>
              <a:rPr lang="en-US" sz="1600" dirty="0">
                <a:latin typeface="Consolas" panose="020B0609020204030204" pitchFamily="49" charset="0"/>
                <a:cs typeface="Consolas" panose="020B0609020204030204" pitchFamily="49" charset="0"/>
              </a:rPr>
              <a:t>City(</a:t>
            </a:r>
            <a:r>
              <a:rPr lang="en-US" dirty="0">
                <a:latin typeface="Consolas" panose="020B0609020204030204" pitchFamily="49" charset="0"/>
                <a:cs typeface="Consolas" panose="020B0609020204030204" pitchFamily="49" charset="0"/>
              </a:rPr>
              <a:t>1</a:t>
            </a:r>
            <a:r>
              <a:rPr lang="en-US" sz="1600" dirty="0">
                <a:latin typeface="Consolas" panose="020B0609020204030204" pitchFamily="49" charset="0"/>
                <a:cs typeface="Consolas" panose="020B0609020204030204" pitchFamily="49" charset="0"/>
              </a:rPr>
              <a:t>,  </a:t>
            </a:r>
            <a:r>
              <a:rPr lang="en-US" dirty="0">
                <a:solidFill>
                  <a:srgbClr val="00B050"/>
                </a:solidFill>
                <a:latin typeface="Consolas" panose="020B0609020204030204" pitchFamily="49" charset="0"/>
                <a:cs typeface="Consolas" panose="020B0609020204030204" pitchFamily="49" charset="0"/>
              </a:rPr>
              <a:t>'Groningen'</a:t>
            </a:r>
            <a:r>
              <a:rPr lang="en-US" sz="1600" dirty="0">
                <a:solidFill>
                  <a:srgbClr val="00B050"/>
                </a:solidFill>
                <a:latin typeface="Consolas" panose="020B0609020204030204" pitchFamily="49" charset="0"/>
                <a:cs typeface="Consolas" panose="020B0609020204030204" pitchFamily="49" charset="0"/>
              </a:rPr>
              <a:t>,  </a:t>
            </a:r>
            <a:r>
              <a:rPr lang="en-US" dirty="0">
                <a:solidFill>
                  <a:srgbClr val="00B050"/>
                </a:solidFill>
                <a:latin typeface="Consolas" panose="020B0609020204030204" pitchFamily="49" charset="0"/>
                <a:cs typeface="Consolas" panose="020B0609020204030204" pitchFamily="49" charset="0"/>
              </a:rPr>
              <a:t>'Groningen'</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a:t>
            </a:r>
            <a:r>
              <a:rPr lang="en-US" i="1" dirty="0" err="1">
                <a:solidFill>
                  <a:srgbClr val="00B050"/>
                </a:solidFill>
                <a:latin typeface="Consolas" panose="020B0609020204030204" pitchFamily="49" charset="0"/>
                <a:cs typeface="Consolas" panose="020B0609020204030204" pitchFamily="49" charset="0"/>
              </a:rPr>
              <a:t>retourneer</a:t>
            </a:r>
            <a:r>
              <a:rPr lang="en-US" i="1" dirty="0">
                <a:solidFill>
                  <a:srgbClr val="00B050"/>
                </a:solidFill>
                <a:latin typeface="Consolas" panose="020B0609020204030204" pitchFamily="49" charset="0"/>
                <a:cs typeface="Consolas" panose="020B0609020204030204" pitchFamily="49" charset="0"/>
              </a:rPr>
              <a:t>  alle  cities</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getCities</a:t>
            </a:r>
            <a:r>
              <a:rPr lang="en-US" sz="1600" dirty="0">
                <a:latin typeface="Consolas" panose="020B0609020204030204" pitchFamily="49" charset="0"/>
                <a:cs typeface="Consolas" panose="020B0609020204030204" pitchFamily="49" charset="0"/>
              </a:rPr>
              <a:t>(): City[]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return </a:t>
            </a:r>
            <a:r>
              <a:rPr lang="en-US" dirty="0" err="1">
                <a:latin typeface="Consolas" panose="020B0609020204030204" pitchFamily="49" charset="0"/>
                <a:cs typeface="Consolas" panose="020B0609020204030204" pitchFamily="49" charset="0"/>
              </a:rPr>
              <a:t>this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cities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a:t>
            </a:r>
            <a:r>
              <a:rPr lang="en-US" i="1" dirty="0" err="1">
                <a:solidFill>
                  <a:srgbClr val="00B050"/>
                </a:solidFill>
                <a:latin typeface="Consolas" panose="020B0609020204030204" pitchFamily="49" charset="0"/>
                <a:cs typeface="Consolas" panose="020B0609020204030204" pitchFamily="49" charset="0"/>
              </a:rPr>
              <a:t>retourneer</a:t>
            </a:r>
            <a:r>
              <a:rPr lang="en-US" i="1" dirty="0">
                <a:solidFill>
                  <a:srgbClr val="00B050"/>
                </a:solidFill>
                <a:latin typeface="Consolas" panose="020B0609020204030204" pitchFamily="49" charset="0"/>
                <a:cs typeface="Consolas" panose="020B0609020204030204" pitchFamily="49" charset="0"/>
              </a:rPr>
              <a:t>  city  op  basis  van  ID</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getCity</a:t>
            </a:r>
            <a:r>
              <a:rPr lang="en-US" sz="1600" dirty="0">
                <a:latin typeface="Consolas" panose="020B0609020204030204" pitchFamily="49" charset="0"/>
                <a:cs typeface="Consolas" panose="020B0609020204030204" pitchFamily="49" charset="0"/>
              </a:rPr>
              <a:t>(id: </a:t>
            </a:r>
            <a:r>
              <a:rPr lang="en-US" dirty="0">
                <a:latin typeface="Consolas" panose="020B0609020204030204" pitchFamily="49" charset="0"/>
                <a:cs typeface="Consolas" panose="020B0609020204030204" pitchFamily="49" charset="0"/>
              </a:rPr>
              <a:t>number</a:t>
            </a:r>
            <a:r>
              <a:rPr lang="en-US" sz="1600" dirty="0">
                <a:latin typeface="Consolas" panose="020B0609020204030204" pitchFamily="49" charset="0"/>
                <a:cs typeface="Consolas" panose="020B0609020204030204" pitchFamily="49" charset="0"/>
              </a:rPr>
              <a:t>): City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return </a:t>
            </a:r>
            <a:r>
              <a:rPr lang="en-US" dirty="0" err="1">
                <a:latin typeface="Consolas" panose="020B0609020204030204" pitchFamily="49" charset="0"/>
                <a:cs typeface="Consolas" panose="020B0609020204030204" pitchFamily="49" charset="0"/>
              </a:rPr>
              <a:t>this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cities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find</a:t>
            </a:r>
            <a:r>
              <a:rPr lang="en-US" sz="1600" dirty="0">
                <a:latin typeface="Consolas" panose="020B0609020204030204" pitchFamily="49" charset="0"/>
                <a:cs typeface="Consolas" panose="020B0609020204030204" pitchFamily="49" charset="0"/>
              </a:rPr>
              <a:t>(c =&gt; </a:t>
            </a:r>
            <a:r>
              <a:rPr lang="en-US" sz="1600" dirty="0" err="1">
                <a:latin typeface="Consolas" panose="020B0609020204030204" pitchFamily="49" charset="0"/>
                <a:cs typeface="Consolas" panose="020B0609020204030204" pitchFamily="49" charset="0"/>
              </a:rPr>
              <a:t>c.id</a:t>
            </a:r>
            <a:r>
              <a:rPr lang="en-US" sz="1600" dirty="0">
                <a:latin typeface="Consolas" panose="020B0609020204030204" pitchFamily="49" charset="0"/>
                <a:cs typeface="Consolas" panose="020B0609020204030204" pitchFamily="49" charset="0"/>
              </a:rPr>
              <a:t> === id);</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endParaRPr sz="1700" dirty="0">
              <a:latin typeface="Consolas" panose="020B0609020204030204" pitchFamily="49" charset="0"/>
              <a:cs typeface="Consolas" panose="020B0609020204030204" pitchFamily="49"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8640960" y="6985257"/>
            <a:ext cx="1805939" cy="0"/>
          </a:xfrm>
          <a:custGeom>
            <a:avLst/>
            <a:gdLst/>
            <a:ahLst/>
            <a:cxnLst/>
            <a:rect l="l" t="t" r="r" b="b"/>
            <a:pathLst>
              <a:path w="1805940">
                <a:moveTo>
                  <a:pt x="0" y="0"/>
                </a:moveTo>
                <a:lnTo>
                  <a:pt x="1805939" y="0"/>
                </a:lnTo>
              </a:path>
            </a:pathLst>
          </a:custGeom>
          <a:ln w="11937">
            <a:solidFill>
              <a:srgbClr val="000000"/>
            </a:solidFill>
          </a:ln>
        </p:spPr>
        <p:txBody>
          <a:bodyPr wrap="square" lIns="0" tIns="0" rIns="0" bIns="0" rtlCol="0"/>
          <a:lstStyle/>
          <a:p>
            <a:endParaRPr/>
          </a:p>
        </p:txBody>
      </p:sp>
      <p:sp>
        <p:nvSpPr>
          <p:cNvPr id="4" name="object 4"/>
          <p:cNvSpPr/>
          <p:nvPr/>
        </p:nvSpPr>
        <p:spPr>
          <a:xfrm>
            <a:off x="1399675" y="6985257"/>
            <a:ext cx="605790" cy="0"/>
          </a:xfrm>
          <a:custGeom>
            <a:avLst/>
            <a:gdLst/>
            <a:ahLst/>
            <a:cxnLst/>
            <a:rect l="l" t="t" r="r" b="b"/>
            <a:pathLst>
              <a:path w="605789">
                <a:moveTo>
                  <a:pt x="0" y="0"/>
                </a:moveTo>
                <a:lnTo>
                  <a:pt x="605789" y="0"/>
                </a:lnTo>
              </a:path>
            </a:pathLst>
          </a:custGeom>
          <a:ln w="11937">
            <a:solidFill>
              <a:srgbClr val="000000"/>
            </a:solidFill>
          </a:ln>
        </p:spPr>
        <p:txBody>
          <a:bodyPr wrap="square" lIns="0" tIns="0" rIns="0" bIns="0" rtlCol="0"/>
          <a:lstStyle/>
          <a:p>
            <a:endParaRPr/>
          </a:p>
        </p:txBody>
      </p:sp>
      <p:sp>
        <p:nvSpPr>
          <p:cNvPr id="12" name="object 12"/>
          <p:cNvSpPr txBox="1"/>
          <p:nvPr/>
        </p:nvSpPr>
        <p:spPr>
          <a:xfrm>
            <a:off x="2090353" y="1038225"/>
            <a:ext cx="6080760" cy="5816977"/>
          </a:xfrm>
          <a:prstGeom prst="rect">
            <a:avLst/>
          </a:prstGeom>
        </p:spPr>
        <p:txBody>
          <a:bodyPr vert="horz" wrap="square" lIns="0" tIns="0" rIns="0" bIns="0" rtlCol="0">
            <a:spAutoFit/>
          </a:bodyPr>
          <a:lstStyle/>
          <a:p>
            <a:pPr marL="12700">
              <a:lnSpc>
                <a:spcPct val="100000"/>
              </a:lnSpc>
            </a:pPr>
            <a:r>
              <a:rPr lang="en-US" sz="1400" dirty="0">
                <a:latin typeface="Consolas" panose="020B0609020204030204" pitchFamily="49" charset="0"/>
                <a:cs typeface="Consolas" panose="020B0609020204030204" pitchFamily="49" charset="0"/>
              </a:rPr>
              <a:t>import { </a:t>
            </a:r>
            <a:r>
              <a:rPr lang="en-US" sz="1400" dirty="0" err="1">
                <a:latin typeface="Consolas" panose="020B0609020204030204" pitchFamily="49" charset="0"/>
                <a:cs typeface="Consolas" panose="020B0609020204030204" pitchFamily="49" charset="0"/>
              </a:rPr>
              <a:t>CityService</a:t>
            </a:r>
            <a:r>
              <a:rPr lang="en-US" sz="1400" dirty="0">
                <a:latin typeface="Consolas" panose="020B0609020204030204" pitchFamily="49" charset="0"/>
                <a:cs typeface="Consolas" panose="020B0609020204030204" pitchFamily="49" charset="0"/>
              </a:rPr>
              <a:t> } from </a:t>
            </a:r>
            <a:r>
              <a:rPr lang="en-US" sz="1400" dirty="0">
                <a:solidFill>
                  <a:srgbClr val="00B050"/>
                </a:solidFill>
                <a:latin typeface="Consolas" panose="020B0609020204030204" pitchFamily="49" charset="0"/>
                <a:cs typeface="Consolas" panose="020B0609020204030204" pitchFamily="49" charset="0"/>
              </a:rPr>
              <a:t>'./</a:t>
            </a:r>
            <a:r>
              <a:rPr lang="en-US" sz="1400" dirty="0" err="1">
                <a:solidFill>
                  <a:srgbClr val="00B050"/>
                </a:solidFill>
                <a:latin typeface="Consolas" panose="020B0609020204030204" pitchFamily="49" charset="0"/>
                <a:cs typeface="Consolas" panose="020B0609020204030204" pitchFamily="49" charset="0"/>
              </a:rPr>
              <a:t>city.service</a:t>
            </a:r>
            <a:r>
              <a:rPr lang="en-US" sz="1400" dirty="0">
                <a:solidFill>
                  <a:srgbClr val="00B050"/>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@Component({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selector: </a:t>
            </a:r>
            <a:r>
              <a:rPr lang="en-US" sz="1400" dirty="0">
                <a:solidFill>
                  <a:srgbClr val="00B050"/>
                </a:solidFill>
                <a:latin typeface="Consolas" panose="020B0609020204030204" pitchFamily="49" charset="0"/>
                <a:cs typeface="Consolas" panose="020B0609020204030204" pitchFamily="49" charset="0"/>
              </a:rPr>
              <a:t>'hello‐world'</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templateUrl</a:t>
            </a:r>
            <a:r>
              <a:rPr lang="en-US" sz="1400" dirty="0">
                <a:latin typeface="Consolas" panose="020B0609020204030204" pitchFamily="49" charset="0"/>
                <a:cs typeface="Consolas" panose="020B0609020204030204" pitchFamily="49" charset="0"/>
              </a:rPr>
              <a:t>: </a:t>
            </a:r>
            <a:r>
              <a:rPr lang="en-US" sz="1400" dirty="0">
                <a:solidFill>
                  <a:srgbClr val="00B050"/>
                </a:solidFill>
                <a:latin typeface="Consolas" panose="020B0609020204030204" pitchFamily="49" charset="0"/>
                <a:cs typeface="Consolas" panose="020B0609020204030204" pitchFamily="49" charset="0"/>
              </a:rPr>
              <a:t>'app/</a:t>
            </a:r>
            <a:r>
              <a:rPr lang="en-US" sz="1400" dirty="0" err="1">
                <a:solidFill>
                  <a:srgbClr val="00B050"/>
                </a:solidFill>
                <a:latin typeface="Consolas" panose="020B0609020204030204" pitchFamily="49" charset="0"/>
                <a:cs typeface="Consolas" panose="020B0609020204030204" pitchFamily="49" charset="0"/>
              </a:rPr>
              <a:t>app.html</a:t>
            </a:r>
            <a:r>
              <a:rPr lang="en-US" sz="1400" dirty="0">
                <a:solidFill>
                  <a:srgbClr val="00B050"/>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export  class  </a:t>
            </a:r>
            <a:r>
              <a:rPr lang="en-US" sz="1400" dirty="0" err="1">
                <a:latin typeface="Consolas" panose="020B0609020204030204" pitchFamily="49" charset="0"/>
                <a:cs typeface="Consolas" panose="020B0609020204030204" pitchFamily="49" charset="0"/>
              </a:rPr>
              <a:t>AppComponent</a:t>
            </a:r>
            <a:r>
              <a:rPr lang="en-US" sz="1400" dirty="0">
                <a:latin typeface="Consolas" panose="020B0609020204030204" pitchFamily="49" charset="0"/>
                <a:cs typeface="Consolas" panose="020B0609020204030204" pitchFamily="49" charset="0"/>
              </a:rPr>
              <a:t>  implements  </a:t>
            </a:r>
            <a:r>
              <a:rPr lang="en-US" sz="1400" dirty="0" err="1">
                <a:latin typeface="Consolas" panose="020B0609020204030204" pitchFamily="49" charset="0"/>
                <a:cs typeface="Consolas" panose="020B0609020204030204" pitchFamily="49" charset="0"/>
              </a:rPr>
              <a:t>OnInit</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i="1" dirty="0">
                <a:solidFill>
                  <a:srgbClr val="00B050"/>
                </a:solidFill>
                <a:latin typeface="Consolas" panose="020B0609020204030204" pitchFamily="49" charset="0"/>
                <a:cs typeface="Consolas" panose="020B0609020204030204" pitchFamily="49" charset="0"/>
              </a:rPr>
              <a:t>//  Properties  </a:t>
            </a:r>
            <a:r>
              <a:rPr lang="en-US" sz="1400" i="1" dirty="0" err="1">
                <a:solidFill>
                  <a:srgbClr val="00B050"/>
                </a:solidFill>
                <a:latin typeface="Consolas" panose="020B0609020204030204" pitchFamily="49" charset="0"/>
                <a:cs typeface="Consolas" panose="020B0609020204030204" pitchFamily="49" charset="0"/>
              </a:rPr>
              <a:t>voor</a:t>
            </a:r>
            <a:r>
              <a:rPr lang="en-US" sz="1400" i="1" dirty="0">
                <a:solidFill>
                  <a:srgbClr val="00B050"/>
                </a:solidFill>
                <a:latin typeface="Consolas" panose="020B0609020204030204" pitchFamily="49" charset="0"/>
                <a:cs typeface="Consolas" panose="020B0609020204030204" pitchFamily="49" charset="0"/>
              </a:rPr>
              <a:t>  de  component/class</a:t>
            </a:r>
            <a:br>
              <a:rPr lang="en-US" sz="1400" i="1" dirty="0">
                <a:latin typeface="Consolas" panose="020B0609020204030204" pitchFamily="49" charset="0"/>
                <a:cs typeface="Consolas" panose="020B0609020204030204" pitchFamily="49" charset="0"/>
              </a:rPr>
            </a:br>
            <a:r>
              <a:rPr lang="en-US" sz="1400" i="1" dirty="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public </a:t>
            </a:r>
            <a:r>
              <a:rPr lang="en-US" sz="1400" dirty="0" err="1">
                <a:latin typeface="Consolas" panose="020B0609020204030204" pitchFamily="49" charset="0"/>
                <a:cs typeface="Consolas" panose="020B0609020204030204" pitchFamily="49" charset="0"/>
              </a:rPr>
              <a:t>currentCity</a:t>
            </a:r>
            <a:r>
              <a:rPr lang="en-US" sz="1400" dirty="0">
                <a:latin typeface="Consolas" panose="020B0609020204030204" pitchFamily="49" charset="0"/>
                <a:cs typeface="Consolas" panose="020B0609020204030204" pitchFamily="49" charset="0"/>
              </a:rPr>
              <a:t>: City;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cities: City[];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cityPhoto</a:t>
            </a:r>
            <a:r>
              <a:rPr lang="en-US" sz="1400" dirty="0">
                <a:latin typeface="Consolas" panose="020B0609020204030204" pitchFamily="49" charset="0"/>
                <a:cs typeface="Consolas" panose="020B0609020204030204" pitchFamily="49" charset="0"/>
              </a:rPr>
              <a:t>: string;</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constructor(</a:t>
            </a:r>
            <a:r>
              <a:rPr lang="en-US" sz="1400" b="1" dirty="0">
                <a:solidFill>
                  <a:srgbClr val="C00000"/>
                </a:solidFill>
                <a:latin typeface="Consolas" panose="020B0609020204030204" pitchFamily="49" charset="0"/>
                <a:cs typeface="Consolas" panose="020B0609020204030204" pitchFamily="49" charset="0"/>
              </a:rPr>
              <a:t>private </a:t>
            </a:r>
            <a:r>
              <a:rPr lang="en-US" sz="1400" b="1" dirty="0" err="1">
                <a:solidFill>
                  <a:srgbClr val="C00000"/>
                </a:solidFill>
                <a:latin typeface="Consolas" panose="020B0609020204030204" pitchFamily="49" charset="0"/>
                <a:cs typeface="Consolas" panose="020B0609020204030204" pitchFamily="49" charset="0"/>
              </a:rPr>
              <a:t>cityService</a:t>
            </a:r>
            <a:r>
              <a:rPr lang="en-US" sz="1400" b="1" dirty="0">
                <a:solidFill>
                  <a:srgbClr val="C00000"/>
                </a:solidFill>
                <a:latin typeface="Consolas" panose="020B0609020204030204" pitchFamily="49" charset="0"/>
                <a:cs typeface="Consolas" panose="020B0609020204030204" pitchFamily="49" charset="0"/>
              </a:rPr>
              <a:t>: </a:t>
            </a:r>
            <a:r>
              <a:rPr lang="en-US" sz="1400" b="1" dirty="0" err="1">
                <a:solidFill>
                  <a:srgbClr val="C00000"/>
                </a:solidFill>
                <a:latin typeface="Consolas" panose="020B0609020204030204" pitchFamily="49" charset="0"/>
                <a:cs typeface="Consolas" panose="020B0609020204030204" pitchFamily="49" charset="0"/>
              </a:rPr>
              <a:t>CityService</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ngOnInit</a:t>
            </a:r>
            <a:r>
              <a:rPr lang="en-US" sz="1400" dirty="0">
                <a:latin typeface="Consolas" panose="020B0609020204030204" pitchFamily="49" charset="0"/>
                <a:cs typeface="Consolas" panose="020B0609020204030204" pitchFamily="49" charset="0"/>
              </a:rPr>
              <a:t>(): void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this.cities</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this.cityService.getCities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getCity</a:t>
            </a:r>
            <a:r>
              <a:rPr lang="en-US" sz="1400" dirty="0">
                <a:latin typeface="Consolas" panose="020B0609020204030204" pitchFamily="49" charset="0"/>
                <a:cs typeface="Consolas" panose="020B0609020204030204" pitchFamily="49" charset="0"/>
              </a:rPr>
              <a:t>(city: City): City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this.currentCity</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this.cityService.getCity</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city.id</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this.cityPhoto</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img</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this.currentCity.name</a:t>
            </a:r>
            <a:r>
              <a:rPr lang="en-US" sz="1400" dirty="0">
                <a:latin typeface="Consolas" panose="020B0609020204030204" pitchFamily="49" charset="0"/>
                <a:cs typeface="Consolas" panose="020B0609020204030204" pitchFamily="49" charset="0"/>
              </a:rPr>
              <a:t>}.jpg`;</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console.log</a:t>
            </a:r>
            <a:r>
              <a:rPr lang="en-US" sz="1400" dirty="0">
                <a:latin typeface="Consolas" panose="020B0609020204030204" pitchFamily="49" charset="0"/>
                <a:cs typeface="Consolas" panose="020B0609020204030204" pitchFamily="49" charset="0"/>
              </a:rPr>
              <a:t>('City  </a:t>
            </a:r>
            <a:r>
              <a:rPr lang="en-US" sz="1400" dirty="0" err="1">
                <a:latin typeface="Consolas" panose="020B0609020204030204" pitchFamily="49" charset="0"/>
                <a:cs typeface="Consolas" panose="020B0609020204030204" pitchFamily="49" charset="0"/>
              </a:rPr>
              <a:t>opgehaald</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this.currentCity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sz="1400" dirty="0">
              <a:latin typeface="Consolas" panose="020B0609020204030204" pitchFamily="49" charset="0"/>
              <a:cs typeface="Consolas" panose="020B0609020204030204" pitchFamily="49" charset="0"/>
            </a:endParaRPr>
          </a:p>
        </p:txBody>
      </p:sp>
      <p:sp>
        <p:nvSpPr>
          <p:cNvPr id="14" name="object 14"/>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St</a:t>
            </a:r>
            <a:r>
              <a:rPr lang="nl-NL" spc="10" dirty="0"/>
              <a:t>e</a:t>
            </a:r>
            <a:r>
              <a:rPr spc="15" dirty="0"/>
              <a:t>p</a:t>
            </a:r>
            <a:r>
              <a:rPr spc="275" dirty="0">
                <a:latin typeface="Times New Roman"/>
                <a:cs typeface="Times New Roman"/>
              </a:rPr>
              <a:t> </a:t>
            </a:r>
            <a:r>
              <a:rPr spc="15" dirty="0"/>
              <a:t>2</a:t>
            </a:r>
            <a:r>
              <a:rPr spc="265" dirty="0">
                <a:latin typeface="Times New Roman"/>
                <a:cs typeface="Times New Roman"/>
              </a:rPr>
              <a:t> </a:t>
            </a:r>
            <a:r>
              <a:rPr spc="15" dirty="0"/>
              <a:t>–</a:t>
            </a:r>
            <a:r>
              <a:rPr spc="265" dirty="0">
                <a:latin typeface="Times New Roman"/>
                <a:cs typeface="Times New Roman"/>
              </a:rPr>
              <a:t> </a:t>
            </a:r>
            <a:r>
              <a:rPr spc="10" dirty="0"/>
              <a:t>S</a:t>
            </a:r>
            <a:r>
              <a:rPr spc="15" dirty="0"/>
              <a:t>ervice</a:t>
            </a:r>
            <a:r>
              <a:rPr spc="270" dirty="0">
                <a:latin typeface="Times New Roman"/>
                <a:cs typeface="Times New Roman"/>
              </a:rPr>
              <a:t> </a:t>
            </a:r>
            <a:r>
              <a:rPr spc="10" dirty="0"/>
              <a:t>consume/inject</a:t>
            </a:r>
          </a:p>
        </p:txBody>
      </p:sp>
      <p:sp>
        <p:nvSpPr>
          <p:cNvPr id="15" name="object 15"/>
          <p:cNvSpPr/>
          <p:nvPr/>
        </p:nvSpPr>
        <p:spPr>
          <a:xfrm>
            <a:off x="838953" y="3552839"/>
            <a:ext cx="1535947" cy="933870"/>
          </a:xfrm>
          <a:custGeom>
            <a:avLst/>
            <a:gdLst/>
            <a:ahLst/>
            <a:cxnLst/>
            <a:rect l="l" t="t" r="r" b="b"/>
            <a:pathLst>
              <a:path w="1213485" h="844550">
                <a:moveTo>
                  <a:pt x="1165097" y="252983"/>
                </a:moveTo>
                <a:lnTo>
                  <a:pt x="0" y="252983"/>
                </a:lnTo>
                <a:lnTo>
                  <a:pt x="0" y="844295"/>
                </a:lnTo>
                <a:lnTo>
                  <a:pt x="1165097" y="844295"/>
                </a:lnTo>
                <a:lnTo>
                  <a:pt x="1165097" y="252983"/>
                </a:lnTo>
                <a:close/>
              </a:path>
              <a:path w="1213485" h="844550">
                <a:moveTo>
                  <a:pt x="1213103" y="0"/>
                </a:moveTo>
                <a:lnTo>
                  <a:pt x="679703" y="252983"/>
                </a:lnTo>
                <a:lnTo>
                  <a:pt x="970787" y="252983"/>
                </a:lnTo>
                <a:lnTo>
                  <a:pt x="1213103" y="0"/>
                </a:lnTo>
                <a:close/>
              </a:path>
            </a:pathLst>
          </a:custGeom>
          <a:solidFill>
            <a:srgbClr val="FF0000"/>
          </a:solidFill>
        </p:spPr>
        <p:txBody>
          <a:bodyPr wrap="square" lIns="0" tIns="0" rIns="0" bIns="0" rtlCol="0"/>
          <a:lstStyle/>
          <a:p>
            <a:endParaRPr/>
          </a:p>
        </p:txBody>
      </p:sp>
      <p:sp>
        <p:nvSpPr>
          <p:cNvPr id="16" name="object 16"/>
          <p:cNvSpPr txBox="1"/>
          <p:nvPr/>
        </p:nvSpPr>
        <p:spPr>
          <a:xfrm>
            <a:off x="1051810" y="4007378"/>
            <a:ext cx="739140" cy="387350"/>
          </a:xfrm>
          <a:prstGeom prst="rect">
            <a:avLst/>
          </a:prstGeom>
        </p:spPr>
        <p:txBody>
          <a:bodyPr vert="horz" wrap="square" lIns="0" tIns="0" rIns="0" bIns="0" rtlCol="0">
            <a:spAutoFit/>
          </a:bodyPr>
          <a:lstStyle/>
          <a:p>
            <a:pPr marL="12700" marR="5080" indent="168910">
              <a:lnSpc>
                <a:spcPct val="100000"/>
              </a:lnSpc>
            </a:pPr>
            <a:r>
              <a:rPr sz="1300" b="1" spc="-15" dirty="0">
                <a:solidFill>
                  <a:srgbClr val="FFFFFF"/>
                </a:solidFill>
                <a:latin typeface="Arial"/>
                <a:cs typeface="Arial"/>
              </a:rPr>
              <a:t>local variables</a:t>
            </a:r>
            <a:endParaRPr sz="1300" dirty="0">
              <a:latin typeface="Arial"/>
              <a:cs typeface="Arial"/>
            </a:endParaRPr>
          </a:p>
        </p:txBody>
      </p:sp>
      <p:sp>
        <p:nvSpPr>
          <p:cNvPr id="17" name="object 17"/>
          <p:cNvSpPr/>
          <p:nvPr/>
        </p:nvSpPr>
        <p:spPr>
          <a:xfrm>
            <a:off x="6902404" y="2417614"/>
            <a:ext cx="2874010" cy="1470025"/>
          </a:xfrm>
          <a:custGeom>
            <a:avLst/>
            <a:gdLst/>
            <a:ahLst/>
            <a:cxnLst/>
            <a:rect l="l" t="t" r="r" b="b"/>
            <a:pathLst>
              <a:path w="2874009" h="1470025">
                <a:moveTo>
                  <a:pt x="1286255" y="1009649"/>
                </a:moveTo>
                <a:lnTo>
                  <a:pt x="606551" y="1009649"/>
                </a:lnTo>
                <a:lnTo>
                  <a:pt x="0" y="1469897"/>
                </a:lnTo>
                <a:lnTo>
                  <a:pt x="1286255" y="1009649"/>
                </a:lnTo>
                <a:close/>
              </a:path>
              <a:path w="2874009" h="1470025">
                <a:moveTo>
                  <a:pt x="2873501" y="0"/>
                </a:moveTo>
                <a:lnTo>
                  <a:pt x="153161" y="0"/>
                </a:lnTo>
                <a:lnTo>
                  <a:pt x="153161" y="1009649"/>
                </a:lnTo>
                <a:lnTo>
                  <a:pt x="2873501" y="1009649"/>
                </a:lnTo>
                <a:lnTo>
                  <a:pt x="2873501" y="0"/>
                </a:lnTo>
                <a:close/>
              </a:path>
            </a:pathLst>
          </a:custGeom>
          <a:solidFill>
            <a:srgbClr val="FF0000"/>
          </a:solidFill>
        </p:spPr>
        <p:txBody>
          <a:bodyPr wrap="square" lIns="0" tIns="0" rIns="0" bIns="0" rtlCol="0"/>
          <a:lstStyle/>
          <a:p>
            <a:endParaRPr/>
          </a:p>
        </p:txBody>
      </p:sp>
      <p:sp>
        <p:nvSpPr>
          <p:cNvPr id="18" name="object 18"/>
          <p:cNvSpPr txBox="1"/>
          <p:nvPr/>
        </p:nvSpPr>
        <p:spPr>
          <a:xfrm>
            <a:off x="7201807" y="2678660"/>
            <a:ext cx="2275205" cy="584835"/>
          </a:xfrm>
          <a:prstGeom prst="rect">
            <a:avLst/>
          </a:prstGeom>
        </p:spPr>
        <p:txBody>
          <a:bodyPr vert="horz" wrap="square" lIns="0" tIns="0" rIns="0" bIns="0" rtlCol="0">
            <a:spAutoFit/>
          </a:bodyPr>
          <a:lstStyle/>
          <a:p>
            <a:pPr marL="12065" marR="5080" algn="ctr">
              <a:lnSpc>
                <a:spcPct val="100000"/>
              </a:lnSpc>
            </a:pPr>
            <a:r>
              <a:rPr sz="1300" b="1" spc="-10" dirty="0">
                <a:solidFill>
                  <a:srgbClr val="FFFFFF"/>
                </a:solidFill>
                <a:latin typeface="Arial"/>
                <a:cs typeface="Arial"/>
              </a:rPr>
              <a:t>Constructor:</a:t>
            </a:r>
            <a:r>
              <a:rPr sz="1300" b="1" spc="-5" dirty="0">
                <a:solidFill>
                  <a:srgbClr val="FFFFFF"/>
                </a:solidFill>
                <a:latin typeface="Arial"/>
                <a:cs typeface="Arial"/>
              </a:rPr>
              <a:t> </a:t>
            </a:r>
            <a:r>
              <a:rPr sz="1300" b="1" spc="-10" dirty="0">
                <a:solidFill>
                  <a:srgbClr val="FFFFFF"/>
                </a:solidFill>
                <a:latin typeface="Arial"/>
                <a:cs typeface="Arial"/>
              </a:rPr>
              <a:t>shorthand</a:t>
            </a:r>
            <a:r>
              <a:rPr sz="1300" b="1" spc="-5" dirty="0">
                <a:solidFill>
                  <a:srgbClr val="FFFFFF"/>
                </a:solidFill>
                <a:latin typeface="Arial"/>
                <a:cs typeface="Arial"/>
              </a:rPr>
              <a:t> </a:t>
            </a:r>
            <a:r>
              <a:rPr sz="1300" b="1" spc="-10" dirty="0">
                <a:solidFill>
                  <a:srgbClr val="FFFFFF"/>
                </a:solidFill>
                <a:latin typeface="Arial"/>
                <a:cs typeface="Arial"/>
              </a:rPr>
              <a:t>voor</a:t>
            </a:r>
            <a:r>
              <a:rPr sz="1300" b="1" spc="-5" dirty="0">
                <a:solidFill>
                  <a:srgbClr val="FFFFFF"/>
                </a:solidFill>
                <a:latin typeface="Arial"/>
                <a:cs typeface="Arial"/>
              </a:rPr>
              <a:t> </a:t>
            </a:r>
            <a:r>
              <a:rPr sz="1300" b="1" spc="-15" dirty="0">
                <a:solidFill>
                  <a:srgbClr val="FFFFFF"/>
                </a:solidFill>
                <a:latin typeface="Arial"/>
                <a:cs typeface="Arial"/>
              </a:rPr>
              <a:t>nieu</a:t>
            </a:r>
            <a:r>
              <a:rPr sz="1300" b="1" dirty="0">
                <a:solidFill>
                  <a:srgbClr val="FFFFFF"/>
                </a:solidFill>
                <a:latin typeface="Arial"/>
                <a:cs typeface="Arial"/>
              </a:rPr>
              <a:t>w</a:t>
            </a:r>
            <a:r>
              <a:rPr sz="1300" b="1" spc="-10" dirty="0">
                <a:solidFill>
                  <a:srgbClr val="FFFFFF"/>
                </a:solidFill>
                <a:latin typeface="Arial"/>
                <a:cs typeface="Arial"/>
              </a:rPr>
              <a:t>e </a:t>
            </a:r>
            <a:r>
              <a:rPr sz="1300" b="1" spc="-15" dirty="0">
                <a:solidFill>
                  <a:srgbClr val="FFFFFF"/>
                </a:solidFill>
                <a:latin typeface="Arial"/>
                <a:cs typeface="Arial"/>
              </a:rPr>
              <a:t>privat</a:t>
            </a:r>
            <a:r>
              <a:rPr sz="1300" b="1" spc="-10" dirty="0">
                <a:solidFill>
                  <a:srgbClr val="FFFFFF"/>
                </a:solidFill>
                <a:latin typeface="Arial"/>
                <a:cs typeface="Arial"/>
              </a:rPr>
              <a:t>e</a:t>
            </a:r>
            <a:r>
              <a:rPr sz="1300" b="1" spc="-15" dirty="0">
                <a:solidFill>
                  <a:srgbClr val="FFFFFF"/>
                </a:solidFill>
                <a:latin typeface="Arial"/>
                <a:cs typeface="Arial"/>
              </a:rPr>
              <a:t> variabl</a:t>
            </a:r>
            <a:r>
              <a:rPr sz="1300" b="1" spc="-10" dirty="0">
                <a:solidFill>
                  <a:srgbClr val="FFFFFF"/>
                </a:solidFill>
                <a:latin typeface="Arial"/>
                <a:cs typeface="Arial"/>
              </a:rPr>
              <a:t>e</a:t>
            </a:r>
            <a:r>
              <a:rPr sz="1300" b="1" dirty="0">
                <a:solidFill>
                  <a:srgbClr val="FFFFFF"/>
                </a:solidFill>
                <a:latin typeface="Arial"/>
                <a:cs typeface="Arial"/>
              </a:rPr>
              <a:t> </a:t>
            </a:r>
            <a:r>
              <a:rPr sz="1300" b="1" spc="-5" dirty="0">
                <a:solidFill>
                  <a:srgbClr val="FFFFFF"/>
                </a:solidFill>
                <a:latin typeface="Arial"/>
                <a:cs typeface="Arial"/>
              </a:rPr>
              <a:t> </a:t>
            </a:r>
            <a:r>
              <a:rPr sz="1300" b="1" spc="-10" dirty="0">
                <a:solidFill>
                  <a:srgbClr val="FFFFFF"/>
                </a:solidFill>
                <a:latin typeface="Arial"/>
                <a:cs typeface="Arial"/>
              </a:rPr>
              <a:t>+ instantiering!</a:t>
            </a:r>
            <a:endParaRPr sz="1300" dirty="0">
              <a:latin typeface="Arial"/>
              <a:cs typeface="Arial"/>
            </a:endParaRPr>
          </a:p>
        </p:txBody>
      </p:sp>
      <p:sp>
        <p:nvSpPr>
          <p:cNvPr id="19" name="object 19"/>
          <p:cNvSpPr/>
          <p:nvPr/>
        </p:nvSpPr>
        <p:spPr>
          <a:xfrm>
            <a:off x="7940040" y="4468744"/>
            <a:ext cx="2753360" cy="1301750"/>
          </a:xfrm>
          <a:custGeom>
            <a:avLst/>
            <a:gdLst/>
            <a:ahLst/>
            <a:cxnLst/>
            <a:rect l="l" t="t" r="r" b="b"/>
            <a:pathLst>
              <a:path w="2753359" h="1301750">
                <a:moveTo>
                  <a:pt x="1545335" y="699515"/>
                </a:moveTo>
                <a:lnTo>
                  <a:pt x="1028699" y="699515"/>
                </a:lnTo>
                <a:lnTo>
                  <a:pt x="0" y="1301495"/>
                </a:lnTo>
                <a:lnTo>
                  <a:pt x="1545335" y="699515"/>
                </a:lnTo>
                <a:close/>
              </a:path>
              <a:path w="2753359" h="1301750">
                <a:moveTo>
                  <a:pt x="2753105" y="0"/>
                </a:moveTo>
                <a:lnTo>
                  <a:pt x="683513" y="0"/>
                </a:lnTo>
                <a:lnTo>
                  <a:pt x="683513" y="699515"/>
                </a:lnTo>
                <a:lnTo>
                  <a:pt x="2753105" y="699515"/>
                </a:lnTo>
                <a:lnTo>
                  <a:pt x="2753105" y="0"/>
                </a:lnTo>
                <a:close/>
              </a:path>
            </a:pathLst>
          </a:custGeom>
          <a:solidFill>
            <a:srgbClr val="FF0000"/>
          </a:solidFill>
        </p:spPr>
        <p:txBody>
          <a:bodyPr wrap="square" lIns="0" tIns="0" rIns="0" bIns="0" rtlCol="0"/>
          <a:lstStyle/>
          <a:p>
            <a:endParaRPr/>
          </a:p>
        </p:txBody>
      </p:sp>
      <p:sp>
        <p:nvSpPr>
          <p:cNvPr id="20" name="object 20"/>
          <p:cNvSpPr txBox="1"/>
          <p:nvPr/>
        </p:nvSpPr>
        <p:spPr>
          <a:xfrm>
            <a:off x="8841754" y="4635089"/>
            <a:ext cx="1632585" cy="387350"/>
          </a:xfrm>
          <a:prstGeom prst="rect">
            <a:avLst/>
          </a:prstGeom>
        </p:spPr>
        <p:txBody>
          <a:bodyPr vert="horz" wrap="square" lIns="0" tIns="0" rIns="0" bIns="0" rtlCol="0">
            <a:spAutoFit/>
          </a:bodyPr>
          <a:lstStyle/>
          <a:p>
            <a:pPr marL="55880" marR="5080" indent="-43815">
              <a:lnSpc>
                <a:spcPct val="100000"/>
              </a:lnSpc>
            </a:pPr>
            <a:r>
              <a:rPr sz="1300" b="1" spc="-15" dirty="0">
                <a:solidFill>
                  <a:srgbClr val="FFFFFF"/>
                </a:solidFill>
                <a:latin typeface="Arial"/>
                <a:cs typeface="Arial"/>
              </a:rPr>
              <a:t>Detailgegeven</a:t>
            </a:r>
            <a:r>
              <a:rPr sz="1300" b="1" spc="-10" dirty="0">
                <a:solidFill>
                  <a:srgbClr val="FFFFFF"/>
                </a:solidFill>
                <a:latin typeface="Arial"/>
                <a:cs typeface="Arial"/>
              </a:rPr>
              <a:t>s</a:t>
            </a:r>
            <a:r>
              <a:rPr sz="1300" b="1" spc="-20" dirty="0">
                <a:solidFill>
                  <a:srgbClr val="FFFFFF"/>
                </a:solidFill>
                <a:latin typeface="Arial"/>
                <a:cs typeface="Arial"/>
              </a:rPr>
              <a:t> </a:t>
            </a:r>
            <a:r>
              <a:rPr sz="1300" b="1" spc="-15" dirty="0">
                <a:solidFill>
                  <a:srgbClr val="FFFFFF"/>
                </a:solidFill>
                <a:latin typeface="Arial"/>
                <a:cs typeface="Arial"/>
              </a:rPr>
              <a:t>voor</a:t>
            </a:r>
            <a:r>
              <a:rPr sz="1300" b="1" spc="-10" dirty="0">
                <a:solidFill>
                  <a:srgbClr val="FFFFFF"/>
                </a:solidFill>
                <a:latin typeface="Arial"/>
                <a:cs typeface="Arial"/>
              </a:rPr>
              <a:t> city</a:t>
            </a:r>
            <a:r>
              <a:rPr sz="1300" b="1" spc="-5" dirty="0">
                <a:solidFill>
                  <a:srgbClr val="FFFFFF"/>
                </a:solidFill>
                <a:latin typeface="Arial"/>
                <a:cs typeface="Arial"/>
              </a:rPr>
              <a:t> </a:t>
            </a:r>
            <a:r>
              <a:rPr sz="1300" b="1" spc="-15" dirty="0">
                <a:solidFill>
                  <a:srgbClr val="FFFFFF"/>
                </a:solidFill>
                <a:latin typeface="Arial"/>
                <a:cs typeface="Arial"/>
              </a:rPr>
              <a:t>bi</a:t>
            </a:r>
            <a:r>
              <a:rPr sz="1300" b="1" spc="-5" dirty="0">
                <a:solidFill>
                  <a:srgbClr val="FFFFFF"/>
                </a:solidFill>
                <a:latin typeface="Arial"/>
                <a:cs typeface="Arial"/>
              </a:rPr>
              <a:t>j</a:t>
            </a:r>
            <a:r>
              <a:rPr sz="1300" b="1" spc="10" dirty="0">
                <a:solidFill>
                  <a:srgbClr val="FFFFFF"/>
                </a:solidFill>
                <a:latin typeface="Arial"/>
                <a:cs typeface="Arial"/>
              </a:rPr>
              <a:t> </a:t>
            </a:r>
            <a:r>
              <a:rPr sz="1300" b="1" spc="-15" dirty="0">
                <a:solidFill>
                  <a:srgbClr val="FFFFFF"/>
                </a:solidFill>
                <a:latin typeface="Arial"/>
                <a:cs typeface="Arial"/>
              </a:rPr>
              <a:t>(click</a:t>
            </a:r>
            <a:r>
              <a:rPr sz="1300" b="1" spc="-5" dirty="0">
                <a:solidFill>
                  <a:srgbClr val="FFFFFF"/>
                </a:solidFill>
                <a:latin typeface="Arial"/>
                <a:cs typeface="Arial"/>
              </a:rPr>
              <a:t>) </a:t>
            </a:r>
            <a:r>
              <a:rPr sz="1300" b="1" spc="-15" dirty="0">
                <a:solidFill>
                  <a:srgbClr val="FFFFFF"/>
                </a:solidFill>
                <a:latin typeface="Arial"/>
                <a:cs typeface="Arial"/>
              </a:rPr>
              <a:t>event</a:t>
            </a:r>
            <a:endParaRPr sz="1300" dirty="0">
              <a:latin typeface="Arial"/>
              <a:cs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“N</a:t>
            </a:r>
            <a:r>
              <a:rPr spc="15" dirty="0"/>
              <a:t>o</a:t>
            </a:r>
            <a:r>
              <a:rPr spc="265" dirty="0">
                <a:latin typeface="Times New Roman"/>
                <a:cs typeface="Times New Roman"/>
              </a:rPr>
              <a:t> </a:t>
            </a:r>
            <a:r>
              <a:rPr spc="10" dirty="0"/>
              <a:t>provider</a:t>
            </a:r>
            <a:r>
              <a:rPr spc="290" dirty="0">
                <a:latin typeface="Times New Roman"/>
                <a:cs typeface="Times New Roman"/>
              </a:rPr>
              <a:t> </a:t>
            </a:r>
            <a:r>
              <a:rPr spc="10" dirty="0"/>
              <a:t>for</a:t>
            </a:r>
            <a:r>
              <a:rPr spc="270" dirty="0">
                <a:latin typeface="Times New Roman"/>
                <a:cs typeface="Times New Roman"/>
              </a:rPr>
              <a:t> </a:t>
            </a:r>
            <a:r>
              <a:rPr spc="15" dirty="0"/>
              <a:t>CityService”</a:t>
            </a:r>
          </a:p>
        </p:txBody>
      </p:sp>
      <p:sp>
        <p:nvSpPr>
          <p:cNvPr id="3" name="object 3"/>
          <p:cNvSpPr txBox="1"/>
          <p:nvPr/>
        </p:nvSpPr>
        <p:spPr>
          <a:xfrm>
            <a:off x="1266584" y="1503657"/>
            <a:ext cx="4578985" cy="300082"/>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sz="1950" spc="-15" dirty="0">
                <a:solidFill>
                  <a:srgbClr val="00B050"/>
                </a:solidFill>
                <a:latin typeface="Verdana"/>
                <a:cs typeface="Verdana"/>
              </a:rPr>
              <a:t>Solution</a:t>
            </a:r>
            <a:r>
              <a:rPr sz="1950" spc="-10" dirty="0">
                <a:solidFill>
                  <a:srgbClr val="00B050"/>
                </a:solidFill>
                <a:latin typeface="Verdana"/>
                <a:cs typeface="Verdana"/>
              </a:rPr>
              <a:t>:</a:t>
            </a:r>
            <a:r>
              <a:rPr sz="1950" spc="190" dirty="0">
                <a:solidFill>
                  <a:srgbClr val="00B050"/>
                </a:solidFill>
                <a:latin typeface="Times New Roman"/>
                <a:cs typeface="Times New Roman"/>
              </a:rPr>
              <a:t> </a:t>
            </a:r>
            <a:r>
              <a:rPr sz="1950" spc="-15" dirty="0">
                <a:solidFill>
                  <a:srgbClr val="00B050"/>
                </a:solidFill>
                <a:latin typeface="Verdana"/>
                <a:cs typeface="Verdana"/>
              </a:rPr>
              <a:t>injec</a:t>
            </a:r>
            <a:r>
              <a:rPr sz="1950" spc="-10" dirty="0">
                <a:solidFill>
                  <a:srgbClr val="00B050"/>
                </a:solidFill>
                <a:latin typeface="Verdana"/>
                <a:cs typeface="Verdana"/>
              </a:rPr>
              <a:t>t</a:t>
            </a:r>
            <a:r>
              <a:rPr sz="1950" spc="210" dirty="0">
                <a:solidFill>
                  <a:srgbClr val="00B050"/>
                </a:solidFill>
                <a:latin typeface="Times New Roman"/>
                <a:cs typeface="Times New Roman"/>
              </a:rPr>
              <a:t> </a:t>
            </a:r>
            <a:r>
              <a:rPr sz="1950" spc="-15" dirty="0">
                <a:solidFill>
                  <a:srgbClr val="00B050"/>
                </a:solidFill>
                <a:latin typeface="Verdana"/>
                <a:cs typeface="Verdana"/>
              </a:rPr>
              <a:t>in</a:t>
            </a:r>
            <a:r>
              <a:rPr sz="1950" spc="204" dirty="0">
                <a:solidFill>
                  <a:srgbClr val="00B050"/>
                </a:solidFill>
                <a:latin typeface="Times New Roman"/>
                <a:cs typeface="Times New Roman"/>
              </a:rPr>
              <a:t> </a:t>
            </a:r>
            <a:r>
              <a:rPr sz="1950" b="1" spc="-20" dirty="0">
                <a:solidFill>
                  <a:srgbClr val="00B050"/>
                </a:solidFill>
                <a:latin typeface="Courier New"/>
                <a:cs typeface="Courier New"/>
              </a:rPr>
              <a:t>app.module.ts</a:t>
            </a:r>
            <a:endParaRPr sz="1950" b="1" dirty="0">
              <a:solidFill>
                <a:srgbClr val="00B050"/>
              </a:solidFill>
              <a:latin typeface="Courier New"/>
              <a:cs typeface="Courier New"/>
            </a:endParaRPr>
          </a:p>
        </p:txBody>
      </p:sp>
      <p:sp>
        <p:nvSpPr>
          <p:cNvPr id="4" name="object 4"/>
          <p:cNvSpPr/>
          <p:nvPr/>
        </p:nvSpPr>
        <p:spPr>
          <a:xfrm>
            <a:off x="2371228" y="2491749"/>
            <a:ext cx="7730486" cy="708660"/>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1441588" y="3177549"/>
            <a:ext cx="8660126" cy="251460"/>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2142628" y="3406149"/>
            <a:ext cx="7959086" cy="144779"/>
          </a:xfrm>
          <a:prstGeom prst="rect">
            <a:avLst/>
          </a:prstGeom>
          <a:blipFill>
            <a:blip r:embed="rId5" cstate="print"/>
            <a:stretch>
              <a:fillRect/>
            </a:stretch>
          </a:blipFill>
        </p:spPr>
        <p:txBody>
          <a:bodyPr wrap="square" lIns="0" tIns="0" rIns="0" bIns="0" rtlCol="0"/>
          <a:lstStyle/>
          <a:p>
            <a:endParaRPr/>
          </a:p>
        </p:txBody>
      </p:sp>
      <p:sp>
        <p:nvSpPr>
          <p:cNvPr id="7" name="object 7"/>
          <p:cNvSpPr/>
          <p:nvPr/>
        </p:nvSpPr>
        <p:spPr>
          <a:xfrm>
            <a:off x="2371228" y="3520440"/>
            <a:ext cx="7730486" cy="2169417"/>
          </a:xfrm>
          <a:prstGeom prst="rect">
            <a:avLst/>
          </a:prstGeom>
          <a:blipFill>
            <a:blip r:embed="rId6" cstate="print"/>
            <a:stretch>
              <a:fillRect/>
            </a:stretch>
          </a:blipFill>
        </p:spPr>
        <p:txBody>
          <a:bodyPr wrap="square" lIns="0" tIns="0" rIns="0" bIns="0" rtlCol="0"/>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66580" y="1612632"/>
            <a:ext cx="7218045" cy="3033651"/>
          </a:xfrm>
          <a:prstGeom prst="rect">
            <a:avLst/>
          </a:prstGeom>
        </p:spPr>
        <p:txBody>
          <a:bodyPr vert="horz" wrap="square" lIns="0" tIns="0" rIns="0" bIns="0" rtlCol="0">
            <a:spAutoFit/>
          </a:bodyPr>
          <a:lstStyle/>
          <a:p>
            <a:pPr marL="12700">
              <a:lnSpc>
                <a:spcPct val="100000"/>
              </a:lnSpc>
              <a:spcBef>
                <a:spcPts val="1620"/>
              </a:spcBef>
              <a:tabLst>
                <a:tab pos="354330" algn="l"/>
                <a:tab pos="4673600" algn="l"/>
                <a:tab pos="4968240" algn="l"/>
                <a:tab pos="5262245" algn="l"/>
              </a:tabLst>
            </a:pPr>
            <a:endParaRPr lang="nl-NL" sz="1950" spc="-25" dirty="0">
              <a:latin typeface="Verdana"/>
              <a:cs typeface="Verdana"/>
            </a:endParaRPr>
          </a:p>
          <a:p>
            <a:pPr marL="12700">
              <a:lnSpc>
                <a:spcPct val="100000"/>
              </a:lnSpc>
              <a:spcBef>
                <a:spcPts val="1620"/>
              </a:spcBef>
              <a:tabLst>
                <a:tab pos="354330" algn="l"/>
                <a:tab pos="4673600" algn="l"/>
                <a:tab pos="4968240" algn="l"/>
                <a:tab pos="5262245" algn="l"/>
              </a:tabLst>
            </a:pPr>
            <a:r>
              <a:rPr lang="nl-NL" sz="1950" spc="-25" dirty="0" err="1">
                <a:latin typeface="Verdana"/>
                <a:cs typeface="Verdana"/>
              </a:rPr>
              <a:t>Use</a:t>
            </a:r>
            <a:r>
              <a:rPr lang="nl-NL" sz="1950" spc="-25" dirty="0">
                <a:latin typeface="Verdana"/>
                <a:cs typeface="Verdana"/>
              </a:rPr>
              <a:t> </a:t>
            </a:r>
            <a:r>
              <a:rPr lang="nl-NL" sz="1950" spc="-25" dirty="0" err="1">
                <a:latin typeface="Verdana"/>
                <a:cs typeface="Verdana"/>
              </a:rPr>
              <a:t>the</a:t>
            </a:r>
            <a:r>
              <a:rPr lang="nl-NL" sz="1950" spc="-25" dirty="0">
                <a:latin typeface="Verdana"/>
                <a:cs typeface="Verdana"/>
              </a:rPr>
              <a:t> </a:t>
            </a:r>
            <a:r>
              <a:rPr sz="1950" spc="-15" dirty="0" err="1">
                <a:latin typeface="Verdana"/>
                <a:cs typeface="Verdana"/>
              </a:rPr>
              <a:t>annotati</a:t>
            </a:r>
            <a:r>
              <a:rPr lang="nl-NL" sz="1950" spc="-15" dirty="0">
                <a:latin typeface="Verdana"/>
                <a:cs typeface="Verdana"/>
              </a:rPr>
              <a:t>on</a:t>
            </a:r>
            <a:r>
              <a:rPr sz="1950" spc="170" dirty="0">
                <a:latin typeface="Times New Roman"/>
                <a:cs typeface="Times New Roman"/>
              </a:rPr>
              <a:t> </a:t>
            </a:r>
            <a:r>
              <a:rPr sz="1950" b="1" spc="-20" dirty="0">
                <a:solidFill>
                  <a:srgbClr val="C00000"/>
                </a:solidFill>
                <a:latin typeface="Courier New"/>
                <a:cs typeface="Courier New"/>
              </a:rPr>
              <a:t>providers</a:t>
            </a:r>
            <a:r>
              <a:rPr sz="1950" b="1" spc="-15" dirty="0">
                <a:solidFill>
                  <a:srgbClr val="C00000"/>
                </a:solidFill>
                <a:latin typeface="Courier New"/>
                <a:cs typeface="Courier New"/>
              </a:rPr>
              <a:t>:[</a:t>
            </a:r>
            <a:r>
              <a:rPr sz="1950" b="1" dirty="0">
                <a:solidFill>
                  <a:srgbClr val="C00000"/>
                </a:solidFill>
                <a:latin typeface="Times New Roman"/>
                <a:cs typeface="Times New Roman"/>
              </a:rPr>
              <a:t>	</a:t>
            </a:r>
            <a:r>
              <a:rPr sz="1950" b="1" spc="-15" dirty="0">
                <a:solidFill>
                  <a:srgbClr val="C00000"/>
                </a:solidFill>
                <a:latin typeface="Courier New"/>
                <a:cs typeface="Courier New"/>
              </a:rPr>
              <a:t>…</a:t>
            </a:r>
            <a:r>
              <a:rPr sz="1950" b="1" dirty="0">
                <a:solidFill>
                  <a:srgbClr val="C00000"/>
                </a:solidFill>
                <a:latin typeface="Times New Roman"/>
                <a:cs typeface="Times New Roman"/>
              </a:rPr>
              <a:t>	</a:t>
            </a:r>
            <a:r>
              <a:rPr sz="1950" b="1" spc="-15" dirty="0">
                <a:solidFill>
                  <a:srgbClr val="C00000"/>
                </a:solidFill>
                <a:latin typeface="Courier New"/>
                <a:cs typeface="Courier New"/>
              </a:rPr>
              <a:t>]</a:t>
            </a:r>
            <a:endParaRPr lang="en-NL" sz="1950" b="1" dirty="0">
              <a:solidFill>
                <a:srgbClr val="C00000"/>
              </a:solidFill>
              <a:latin typeface="Courier New"/>
              <a:cs typeface="Courier New"/>
            </a:endParaRPr>
          </a:p>
          <a:p>
            <a:pPr>
              <a:lnSpc>
                <a:spcPct val="100000"/>
              </a:lnSpc>
            </a:pPr>
            <a:endParaRPr lang="en-NL" sz="2100" dirty="0">
              <a:latin typeface="Times New Roman"/>
              <a:cs typeface="Times New Roman"/>
            </a:endParaRPr>
          </a:p>
          <a:p>
            <a:pPr>
              <a:lnSpc>
                <a:spcPct val="100000"/>
              </a:lnSpc>
            </a:pPr>
            <a:endParaRPr lang="en-NL" sz="2100" dirty="0">
              <a:latin typeface="Times New Roman"/>
              <a:cs typeface="Times New Roman"/>
            </a:endParaRPr>
          </a:p>
          <a:p>
            <a:pPr marL="137160">
              <a:lnSpc>
                <a:spcPct val="100000"/>
              </a:lnSpc>
              <a:spcBef>
                <a:spcPts val="1310"/>
              </a:spcBef>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Modul</a:t>
            </a:r>
            <a:r>
              <a:rPr sz="1700" i="1" spc="5" dirty="0">
                <a:solidFill>
                  <a:srgbClr val="46C249"/>
                </a:solidFill>
                <a:latin typeface="Consolas"/>
                <a:cs typeface="Consolas"/>
              </a:rPr>
              <a:t>e</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declaration</a:t>
            </a:r>
            <a:endParaRPr sz="1700" dirty="0">
              <a:latin typeface="Consolas"/>
              <a:cs typeface="Consolas"/>
            </a:endParaRPr>
          </a:p>
          <a:p>
            <a:pPr marL="137160">
              <a:lnSpc>
                <a:spcPct val="100000"/>
              </a:lnSpc>
              <a:spcBef>
                <a:spcPts val="1065"/>
              </a:spcBef>
            </a:pPr>
            <a:r>
              <a:rPr sz="1700" spc="-5" dirty="0">
                <a:latin typeface="Consolas"/>
                <a:cs typeface="Consolas"/>
              </a:rPr>
              <a:t>@NgModule({</a:t>
            </a:r>
            <a:endParaRPr sz="1700" dirty="0">
              <a:latin typeface="Consolas"/>
              <a:cs typeface="Consolas"/>
            </a:endParaRPr>
          </a:p>
          <a:p>
            <a:pPr marL="497840" marR="3114675">
              <a:lnSpc>
                <a:spcPct val="152300"/>
              </a:lnSpc>
              <a:tabLst>
                <a:tab pos="1936750" algn="l"/>
              </a:tabLst>
            </a:pPr>
            <a:r>
              <a:rPr sz="1700" spc="-5" dirty="0">
                <a:latin typeface="Consolas"/>
                <a:cs typeface="Consolas"/>
              </a:rPr>
              <a:t>import</a:t>
            </a:r>
            <a:r>
              <a:rPr sz="1700" spc="5" dirty="0">
                <a:latin typeface="Consolas"/>
                <a:cs typeface="Consolas"/>
              </a:rPr>
              <a:t>s</a:t>
            </a:r>
            <a:r>
              <a:rPr sz="1700" dirty="0">
                <a:latin typeface="Times New Roman"/>
                <a:cs typeface="Times New Roman"/>
              </a:rPr>
              <a:t>	</a:t>
            </a:r>
            <a:r>
              <a:rPr sz="1700" spc="5" dirty="0">
                <a:latin typeface="Consolas"/>
                <a:cs typeface="Consolas"/>
              </a:rPr>
              <a:t>:</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[BrowserModule],</a:t>
            </a:r>
            <a:r>
              <a:rPr sz="1700" spc="-10" dirty="0">
                <a:latin typeface="Times New Roman"/>
                <a:cs typeface="Times New Roman"/>
              </a:rPr>
              <a:t> </a:t>
            </a:r>
            <a:r>
              <a:rPr sz="1700" spc="-5" dirty="0">
                <a:latin typeface="Consolas"/>
                <a:cs typeface="Consolas"/>
              </a:rPr>
              <a:t>declarations</a:t>
            </a:r>
            <a:r>
              <a:rPr sz="1700" spc="5" dirty="0">
                <a:latin typeface="Consolas"/>
                <a:cs typeface="Consolas"/>
              </a:rPr>
              <a:t>:</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dirty="0">
              <a:latin typeface="Consolas"/>
              <a:cs typeface="Consolas"/>
            </a:endParaRPr>
          </a:p>
        </p:txBody>
      </p:sp>
      <p:sp>
        <p:nvSpPr>
          <p:cNvPr id="3" name="object 3"/>
          <p:cNvSpPr txBox="1"/>
          <p:nvPr/>
        </p:nvSpPr>
        <p:spPr>
          <a:xfrm>
            <a:off x="1751966" y="4977685"/>
            <a:ext cx="1104265" cy="752001"/>
          </a:xfrm>
          <a:prstGeom prst="rect">
            <a:avLst/>
          </a:prstGeom>
        </p:spPr>
        <p:txBody>
          <a:bodyPr vert="horz" wrap="square" lIns="0" tIns="0" rIns="0" bIns="0" rtlCol="0">
            <a:spAutoFit/>
          </a:bodyPr>
          <a:lstStyle/>
          <a:p>
            <a:pPr marL="12700" marR="5080">
              <a:lnSpc>
                <a:spcPct val="152400"/>
              </a:lnSpc>
            </a:pPr>
            <a:r>
              <a:rPr sz="1700" spc="-5" dirty="0">
                <a:latin typeface="Consolas"/>
                <a:cs typeface="Consolas"/>
              </a:rPr>
              <a:t>bootstrap</a:t>
            </a:r>
            <a:r>
              <a:rPr sz="1700" spc="-10" dirty="0">
                <a:latin typeface="Times New Roman"/>
                <a:cs typeface="Times New Roman"/>
              </a:rPr>
              <a:t> </a:t>
            </a:r>
            <a:r>
              <a:rPr sz="1700" b="1" spc="-5" dirty="0">
                <a:solidFill>
                  <a:srgbClr val="C00000"/>
                </a:solidFill>
                <a:latin typeface="Consolas"/>
                <a:cs typeface="Consolas"/>
              </a:rPr>
              <a:t>providers</a:t>
            </a:r>
            <a:endParaRPr sz="1700" b="1" dirty="0">
              <a:solidFill>
                <a:srgbClr val="C00000"/>
              </a:solidFill>
              <a:latin typeface="Consolas"/>
              <a:cs typeface="Consolas"/>
            </a:endParaRPr>
          </a:p>
        </p:txBody>
      </p:sp>
      <p:sp>
        <p:nvSpPr>
          <p:cNvPr id="4" name="object 4"/>
          <p:cNvSpPr txBox="1"/>
          <p:nvPr/>
        </p:nvSpPr>
        <p:spPr>
          <a:xfrm>
            <a:off x="3164845" y="5052293"/>
            <a:ext cx="6753855" cy="664284"/>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dirty="0">
              <a:latin typeface="Consolas"/>
              <a:cs typeface="Consolas"/>
            </a:endParaRPr>
          </a:p>
          <a:p>
            <a:pPr marL="12700">
              <a:lnSpc>
                <a:spcPct val="100000"/>
              </a:lnSpc>
              <a:spcBef>
                <a:spcPts val="1065"/>
              </a:spcBef>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t>
            </a:r>
            <a:r>
              <a:rPr sz="1700" spc="-5" dirty="0" err="1">
                <a:latin typeface="Consolas"/>
                <a:cs typeface="Consolas"/>
              </a:rPr>
              <a:t>CityService</a:t>
            </a:r>
            <a:r>
              <a:rPr lang="nl-NL" sz="1700" spc="-5" dirty="0">
                <a:latin typeface="Consolas"/>
                <a:cs typeface="Consolas"/>
              </a:rPr>
              <a:t>, </a:t>
            </a:r>
            <a:r>
              <a:rPr lang="nl-NL" sz="1700" spc="-5" dirty="0" err="1">
                <a:latin typeface="Consolas"/>
                <a:cs typeface="Consolas"/>
              </a:rPr>
              <a:t>GoogleService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i="1" spc="-5"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a:t>
            </a:r>
            <a:r>
              <a:rPr sz="1700" i="1" spc="5" dirty="0">
                <a:solidFill>
                  <a:srgbClr val="46C249"/>
                </a:solidFill>
                <a:latin typeface="Consolas"/>
                <a:cs typeface="Consolas"/>
              </a:rPr>
              <a:t>I</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voo</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service</a:t>
            </a:r>
            <a:endParaRPr sz="1700" dirty="0">
              <a:latin typeface="Consolas"/>
              <a:cs typeface="Consolas"/>
            </a:endParaRPr>
          </a:p>
        </p:txBody>
      </p:sp>
      <p:sp>
        <p:nvSpPr>
          <p:cNvPr id="5" name="object 5"/>
          <p:cNvSpPr txBox="1"/>
          <p:nvPr/>
        </p:nvSpPr>
        <p:spPr>
          <a:xfrm>
            <a:off x="1391501" y="5767115"/>
            <a:ext cx="266700" cy="245110"/>
          </a:xfrm>
          <a:prstGeom prst="rect">
            <a:avLst/>
          </a:prstGeom>
        </p:spPr>
        <p:txBody>
          <a:bodyPr vert="horz" wrap="square" lIns="0" tIns="0" rIns="0" bIns="0" rtlCol="0">
            <a:spAutoFit/>
          </a:bodyPr>
          <a:lstStyle/>
          <a:p>
            <a:pPr marL="12700">
              <a:lnSpc>
                <a:spcPct val="100000"/>
              </a:lnSpc>
            </a:pPr>
            <a:r>
              <a:rPr sz="1700" dirty="0">
                <a:latin typeface="Consolas"/>
                <a:cs typeface="Consolas"/>
              </a:rPr>
              <a:t>})</a:t>
            </a:r>
          </a:p>
        </p:txBody>
      </p:sp>
      <p:sp>
        <p:nvSpPr>
          <p:cNvPr id="6" name="object 6"/>
          <p:cNvSpPr txBox="1"/>
          <p:nvPr/>
        </p:nvSpPr>
        <p:spPr>
          <a:xfrm>
            <a:off x="1391489" y="6161826"/>
            <a:ext cx="2904490" cy="640080"/>
          </a:xfrm>
          <a:prstGeom prst="rect">
            <a:avLst/>
          </a:prstGeom>
        </p:spPr>
        <p:txBody>
          <a:bodyPr vert="horz" wrap="square" lIns="0" tIns="0" rIns="0" bIns="0" rtlCol="0">
            <a:spAutoFit/>
          </a:bodyPr>
          <a:lstStyle/>
          <a:p>
            <a:pPr marL="12700">
              <a:lnSpc>
                <a:spcPct val="100000"/>
              </a:lnSpc>
            </a:pPr>
            <a:r>
              <a:rPr sz="1700" b="1" spc="-5" dirty="0">
                <a:solidFill>
                  <a:srgbClr val="000080"/>
                </a:solidFill>
                <a:latin typeface="Consolas"/>
                <a:cs typeface="Consolas"/>
              </a:rPr>
              <a:t>expor</a:t>
            </a:r>
            <a:r>
              <a:rPr sz="1700" b="1" spc="5" dirty="0">
                <a:solidFill>
                  <a:srgbClr val="000080"/>
                </a:solidFill>
                <a:latin typeface="Consolas"/>
                <a:cs typeface="Consolas"/>
              </a:rPr>
              <a:t>t</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b="1" spc="-5" dirty="0">
                <a:solidFill>
                  <a:srgbClr val="000080"/>
                </a:solidFill>
                <a:latin typeface="Consolas"/>
                <a:cs typeface="Consolas"/>
              </a:rPr>
              <a:t>clas</a:t>
            </a:r>
            <a:r>
              <a:rPr sz="1700" b="1" spc="5" dirty="0">
                <a:solidFill>
                  <a:srgbClr val="000080"/>
                </a:solidFill>
                <a:latin typeface="Consolas"/>
                <a:cs typeface="Consolas"/>
              </a:rPr>
              <a:t>s</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spc="-5" dirty="0">
                <a:latin typeface="Consolas"/>
                <a:cs typeface="Consolas"/>
              </a:rPr>
              <a:t>AppModul</a:t>
            </a:r>
            <a:r>
              <a:rPr sz="1700" spc="5" dirty="0">
                <a:latin typeface="Consolas"/>
                <a:cs typeface="Consolas"/>
              </a:rPr>
              <a:t>e</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t>
            </a:r>
            <a:endParaRPr sz="1700" dirty="0">
              <a:latin typeface="Consolas"/>
              <a:cs typeface="Consolas"/>
            </a:endParaRPr>
          </a:p>
          <a:p>
            <a:pPr marL="12700">
              <a:lnSpc>
                <a:spcPct val="100000"/>
              </a:lnSpc>
              <a:spcBef>
                <a:spcPts val="1065"/>
              </a:spcBef>
            </a:pPr>
            <a:r>
              <a:rPr sz="1700" spc="5" dirty="0">
                <a:latin typeface="Consolas"/>
                <a:cs typeface="Consolas"/>
              </a:rPr>
              <a:t>}</a:t>
            </a:r>
            <a:endParaRPr sz="1700" dirty="0">
              <a:latin typeface="Consolas"/>
              <a:cs typeface="Consolas"/>
            </a:endParaRPr>
          </a:p>
        </p:txBody>
      </p:sp>
      <p:sp>
        <p:nvSpPr>
          <p:cNvPr id="7" name="object 7"/>
          <p:cNvSpPr txBox="1">
            <a:spLocks noGrp="1"/>
          </p:cNvSpPr>
          <p:nvPr>
            <p:ph type="title"/>
          </p:nvPr>
        </p:nvSpPr>
        <p:spPr>
          <a:xfrm>
            <a:off x="1460500" y="472182"/>
            <a:ext cx="8915400" cy="846386"/>
          </a:xfrm>
          <a:prstGeom prst="rect">
            <a:avLst/>
          </a:prstGeom>
        </p:spPr>
        <p:txBody>
          <a:bodyPr vert="horz" wrap="square" lIns="0" tIns="0" rIns="0" bIns="0" rtlCol="0">
            <a:spAutoFit/>
          </a:bodyPr>
          <a:lstStyle/>
          <a:p>
            <a:pPr marL="12700" algn="ctr">
              <a:lnSpc>
                <a:spcPct val="100000"/>
              </a:lnSpc>
            </a:pPr>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3</a:t>
            </a:r>
            <a:r>
              <a:rPr lang="en-US" spc="265" dirty="0">
                <a:latin typeface="Times New Roman"/>
                <a:cs typeface="Times New Roman"/>
              </a:rPr>
              <a:t> </a:t>
            </a:r>
            <a:r>
              <a:rPr lang="en-US" spc="15" dirty="0"/>
              <a:t>–</a:t>
            </a:r>
            <a:r>
              <a:rPr lang="en-US" spc="265" dirty="0">
                <a:latin typeface="Times New Roman"/>
                <a:cs typeface="Times New Roman"/>
              </a:rPr>
              <a:t> </a:t>
            </a:r>
            <a:r>
              <a:rPr lang="en-GB" spc="15" dirty="0">
                <a:latin typeface="Times New Roman"/>
                <a:cs typeface="Times New Roman"/>
              </a:rPr>
              <a:t>I</a:t>
            </a:r>
            <a:r>
              <a:rPr lang="en-GB" spc="15" dirty="0"/>
              <a:t>nject </a:t>
            </a:r>
            <a:r>
              <a:rPr lang="en-GB" spc="10" dirty="0"/>
              <a:t>s</a:t>
            </a:r>
            <a:r>
              <a:rPr spc="10" dirty="0" err="1"/>
              <a:t>ervic</a:t>
            </a:r>
            <a:r>
              <a:rPr spc="15" dirty="0" err="1"/>
              <a:t>e</a:t>
            </a:r>
            <a:r>
              <a:rPr spc="275" dirty="0">
                <a:latin typeface="Times New Roman"/>
                <a:cs typeface="Times New Roman"/>
              </a:rPr>
              <a:t> </a:t>
            </a:r>
            <a:r>
              <a:rPr spc="10" dirty="0"/>
              <a:t>in</a:t>
            </a:r>
            <a:r>
              <a:rPr spc="260" dirty="0">
                <a:latin typeface="Times New Roman"/>
                <a:cs typeface="Times New Roman"/>
              </a:rPr>
              <a:t> </a:t>
            </a:r>
            <a:r>
              <a:rPr spc="15" dirty="0"/>
              <a:t>Module</a:t>
            </a:r>
            <a:r>
              <a:rPr lang="nl-NL" spc="15" dirty="0"/>
              <a:t> </a:t>
            </a:r>
            <a:br>
              <a:rPr lang="nl-NL" spc="15" dirty="0"/>
            </a:br>
            <a:r>
              <a:rPr lang="nl-NL" spc="15" dirty="0"/>
              <a:t>(</a:t>
            </a:r>
            <a:r>
              <a:rPr lang="nl-NL" spc="15" dirty="0" err="1">
                <a:solidFill>
                  <a:srgbClr val="C00000"/>
                </a:solidFill>
              </a:rPr>
              <a:t>app.module.ts</a:t>
            </a:r>
            <a:r>
              <a:rPr lang="nl-NL" spc="15" dirty="0"/>
              <a:t>)</a:t>
            </a:r>
            <a:endParaRPr spc="15" dirty="0"/>
          </a:p>
        </p:txBody>
      </p:sp>
      <p:sp>
        <p:nvSpPr>
          <p:cNvPr id="8" name="object 8"/>
          <p:cNvSpPr/>
          <p:nvPr/>
        </p:nvSpPr>
        <p:spPr>
          <a:xfrm>
            <a:off x="4679319" y="5854449"/>
            <a:ext cx="2586355" cy="1209675"/>
          </a:xfrm>
          <a:custGeom>
            <a:avLst/>
            <a:gdLst/>
            <a:ahLst/>
            <a:cxnLst/>
            <a:rect l="l" t="t" r="r" b="b"/>
            <a:pathLst>
              <a:path w="2586354" h="1209675">
                <a:moveTo>
                  <a:pt x="0" y="0"/>
                </a:moveTo>
                <a:lnTo>
                  <a:pt x="1032509" y="697991"/>
                </a:lnTo>
                <a:lnTo>
                  <a:pt x="1032509" y="1209293"/>
                </a:lnTo>
                <a:lnTo>
                  <a:pt x="2586227" y="1209293"/>
                </a:lnTo>
                <a:lnTo>
                  <a:pt x="2586227" y="478535"/>
                </a:lnTo>
                <a:lnTo>
                  <a:pt x="1032509" y="478535"/>
                </a:lnTo>
                <a:lnTo>
                  <a:pt x="0" y="0"/>
                </a:lnTo>
                <a:close/>
              </a:path>
              <a:path w="2586354" h="1209675">
                <a:moveTo>
                  <a:pt x="2586227" y="332231"/>
                </a:moveTo>
                <a:lnTo>
                  <a:pt x="1032509" y="332231"/>
                </a:lnTo>
                <a:lnTo>
                  <a:pt x="1032509" y="478535"/>
                </a:lnTo>
                <a:lnTo>
                  <a:pt x="2586227" y="478535"/>
                </a:lnTo>
                <a:lnTo>
                  <a:pt x="2586227" y="332231"/>
                </a:lnTo>
                <a:close/>
              </a:path>
            </a:pathLst>
          </a:custGeom>
          <a:solidFill>
            <a:srgbClr val="FF0000"/>
          </a:solidFill>
        </p:spPr>
        <p:txBody>
          <a:bodyPr wrap="square" lIns="0" tIns="0" rIns="0" bIns="0" rtlCol="0"/>
          <a:lstStyle/>
          <a:p>
            <a:endParaRPr/>
          </a:p>
        </p:txBody>
      </p:sp>
      <p:sp>
        <p:nvSpPr>
          <p:cNvPr id="9" name="object 9"/>
          <p:cNvSpPr txBox="1"/>
          <p:nvPr/>
        </p:nvSpPr>
        <p:spPr>
          <a:xfrm>
            <a:off x="5926980" y="6342363"/>
            <a:ext cx="1123315" cy="584835"/>
          </a:xfrm>
          <a:prstGeom prst="rect">
            <a:avLst/>
          </a:prstGeom>
        </p:spPr>
        <p:txBody>
          <a:bodyPr vert="horz" wrap="square" lIns="0" tIns="0" rIns="0" bIns="0" rtlCol="0">
            <a:spAutoFit/>
          </a:bodyPr>
          <a:lstStyle/>
          <a:p>
            <a:pPr marL="12065" marR="5080" indent="-1270" algn="ctr">
              <a:lnSpc>
                <a:spcPct val="100000"/>
              </a:lnSpc>
            </a:pPr>
            <a:r>
              <a:rPr sz="1300" b="1" spc="-15" dirty="0">
                <a:solidFill>
                  <a:srgbClr val="FFFFFF"/>
                </a:solidFill>
                <a:latin typeface="Arial"/>
                <a:cs typeface="Arial"/>
              </a:rPr>
              <a:t>Arra</a:t>
            </a:r>
            <a:r>
              <a:rPr sz="1300" b="1" spc="-10" dirty="0">
                <a:solidFill>
                  <a:srgbClr val="FFFFFF"/>
                </a:solidFill>
                <a:latin typeface="Arial"/>
                <a:cs typeface="Arial"/>
              </a:rPr>
              <a:t>y</a:t>
            </a:r>
            <a:r>
              <a:rPr sz="1300" b="1" spc="-20" dirty="0">
                <a:solidFill>
                  <a:srgbClr val="FFFFFF"/>
                </a:solidFill>
                <a:latin typeface="Arial"/>
                <a:cs typeface="Arial"/>
              </a:rPr>
              <a:t> </a:t>
            </a:r>
            <a:r>
              <a:rPr sz="1300" b="1" spc="-15" dirty="0">
                <a:solidFill>
                  <a:srgbClr val="FFFFFF"/>
                </a:solidFill>
                <a:latin typeface="Arial"/>
                <a:cs typeface="Arial"/>
              </a:rPr>
              <a:t>met Service- dependencies</a:t>
            </a:r>
            <a:endParaRPr sz="1300">
              <a:latin typeface="Arial"/>
              <a:cs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98700" y="2333625"/>
            <a:ext cx="6287770" cy="915635"/>
          </a:xfrm>
          <a:prstGeom prst="rect">
            <a:avLst/>
          </a:prstGeom>
        </p:spPr>
        <p:txBody>
          <a:bodyPr vert="horz" wrap="square" lIns="0" tIns="0" rIns="0" bIns="0" rtlCol="0">
            <a:spAutoFit/>
          </a:bodyPr>
          <a:lstStyle/>
          <a:p>
            <a:pPr marL="12700">
              <a:lnSpc>
                <a:spcPct val="100000"/>
              </a:lnSpc>
            </a:pPr>
            <a:r>
              <a:rPr sz="5950" b="1" spc="-5" dirty="0" err="1">
                <a:latin typeface="Verdana"/>
                <a:cs typeface="Verdana"/>
              </a:rPr>
              <a:t>Asyn</a:t>
            </a:r>
            <a:r>
              <a:rPr sz="5950" b="1" dirty="0" err="1">
                <a:latin typeface="Verdana"/>
                <a:cs typeface="Verdana"/>
              </a:rPr>
              <a:t>c</a:t>
            </a:r>
            <a:r>
              <a:rPr sz="5950" b="1" spc="555" dirty="0">
                <a:latin typeface="Times New Roman"/>
                <a:cs typeface="Times New Roman"/>
              </a:rPr>
              <a:t> </a:t>
            </a:r>
            <a:r>
              <a:rPr sz="5950" b="1" spc="-5" dirty="0">
                <a:latin typeface="Verdana"/>
                <a:cs typeface="Verdana"/>
              </a:rPr>
              <a:t>services</a:t>
            </a:r>
            <a:endParaRPr sz="5950" dirty="0">
              <a:latin typeface="Verdana"/>
              <a:cs typeface="Verdan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28A21-5105-3845-A234-919226EC529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09DD81E-B8C1-CA4F-941E-EF99B8805DF6}"/>
              </a:ext>
            </a:extLst>
          </p:cNvPr>
          <p:cNvSpPr>
            <a:spLocks noGrp="1"/>
          </p:cNvSpPr>
          <p:nvPr>
            <p:ph type="body" idx="1"/>
          </p:nvPr>
        </p:nvSpPr>
        <p:spPr/>
        <p:txBody>
          <a:bodyPr/>
          <a:lstStyle/>
          <a:p>
            <a:endParaRPr lang="en-US" dirty="0"/>
          </a:p>
        </p:txBody>
      </p:sp>
      <p:pic>
        <p:nvPicPr>
          <p:cNvPr id="4" name="Picture 3">
            <a:extLst>
              <a:ext uri="{FF2B5EF4-FFF2-40B4-BE49-F238E27FC236}">
                <a16:creationId xmlns:a16="http://schemas.microsoft.com/office/drawing/2014/main" id="{FBB2F768-9BDE-C745-9AC0-FFF7CC37C0AF}"/>
              </a:ext>
            </a:extLst>
          </p:cNvPr>
          <p:cNvPicPr>
            <a:picLocks noChangeAspect="1"/>
          </p:cNvPicPr>
          <p:nvPr/>
        </p:nvPicPr>
        <p:blipFill>
          <a:blip r:embed="rId2"/>
          <a:stretch>
            <a:fillRect/>
          </a:stretch>
        </p:blipFill>
        <p:spPr>
          <a:xfrm>
            <a:off x="780560" y="1183666"/>
            <a:ext cx="8744440" cy="5198084"/>
          </a:xfrm>
          <a:prstGeom prst="rect">
            <a:avLst/>
          </a:prstGeom>
        </p:spPr>
      </p:pic>
    </p:spTree>
    <p:extLst>
      <p:ext uri="{BB962C8B-B14F-4D97-AF65-F5344CB8AC3E}">
        <p14:creationId xmlns:p14="http://schemas.microsoft.com/office/powerpoint/2010/main" val="366005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49687" y="581025"/>
            <a:ext cx="2994025" cy="423193"/>
          </a:xfrm>
          <a:prstGeom prst="rect">
            <a:avLst/>
          </a:prstGeom>
        </p:spPr>
        <p:txBody>
          <a:bodyPr vert="horz" wrap="square" lIns="0" tIns="0" rIns="0" bIns="0" rtlCol="0">
            <a:spAutoFit/>
          </a:bodyPr>
          <a:lstStyle/>
          <a:p>
            <a:pPr marL="12700" algn="ctr">
              <a:lnSpc>
                <a:spcPct val="100000"/>
              </a:lnSpc>
            </a:pPr>
            <a:r>
              <a:rPr sz="2750" b="1" spc="10" dirty="0">
                <a:latin typeface="Verdana"/>
                <a:cs typeface="Verdana"/>
              </a:rPr>
              <a:t>Asyn</a:t>
            </a:r>
            <a:r>
              <a:rPr sz="2750" b="1" spc="15" dirty="0">
                <a:latin typeface="Verdana"/>
                <a:cs typeface="Verdana"/>
              </a:rPr>
              <a:t>c</a:t>
            </a:r>
            <a:r>
              <a:rPr sz="2750" b="1" spc="280" dirty="0">
                <a:latin typeface="Times New Roman"/>
                <a:cs typeface="Times New Roman"/>
              </a:rPr>
              <a:t> </a:t>
            </a:r>
            <a:r>
              <a:rPr sz="2750" b="1" spc="10" dirty="0">
                <a:latin typeface="Verdana"/>
                <a:cs typeface="Verdana"/>
              </a:rPr>
              <a:t>S</a:t>
            </a:r>
            <a:r>
              <a:rPr sz="2750" b="1" spc="15" dirty="0">
                <a:latin typeface="Verdana"/>
                <a:cs typeface="Verdana"/>
              </a:rPr>
              <a:t>ervices</a:t>
            </a:r>
            <a:endParaRPr sz="2750" dirty="0">
              <a:latin typeface="Verdana"/>
              <a:cs typeface="Verdana"/>
            </a:endParaRPr>
          </a:p>
        </p:txBody>
      </p:sp>
      <p:sp>
        <p:nvSpPr>
          <p:cNvPr id="4" name="object 4"/>
          <p:cNvSpPr txBox="1"/>
          <p:nvPr/>
        </p:nvSpPr>
        <p:spPr>
          <a:xfrm>
            <a:off x="1266584" y="2396628"/>
            <a:ext cx="8499716" cy="1908215"/>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lang="nl-NL" sz="2800" spc="-140" dirty="0" err="1">
                <a:latin typeface="Verdana"/>
                <a:cs typeface="Verdana"/>
              </a:rPr>
              <a:t>Work</a:t>
            </a:r>
            <a:r>
              <a:rPr sz="2800" spc="290" dirty="0">
                <a:latin typeface="Times New Roman"/>
                <a:cs typeface="Times New Roman"/>
              </a:rPr>
              <a:t> </a:t>
            </a:r>
            <a:r>
              <a:rPr lang="nl-NL" sz="2800" dirty="0" err="1">
                <a:latin typeface="Verdana"/>
                <a:cs typeface="Verdana"/>
              </a:rPr>
              <a:t>with</a:t>
            </a:r>
            <a:r>
              <a:rPr sz="2800" spc="285" dirty="0">
                <a:latin typeface="Times New Roman"/>
                <a:cs typeface="Times New Roman"/>
              </a:rPr>
              <a:t> </a:t>
            </a:r>
            <a:r>
              <a:rPr sz="2800" dirty="0">
                <a:latin typeface="Courier New"/>
                <a:cs typeface="Courier New"/>
              </a:rPr>
              <a:t>Http</a:t>
            </a:r>
            <a:r>
              <a:rPr lang="nl-NL" sz="2800" dirty="0">
                <a:latin typeface="Courier New"/>
                <a:cs typeface="Courier New"/>
              </a:rPr>
              <a:t>Client</a:t>
            </a:r>
            <a:r>
              <a:rPr sz="2800" dirty="0">
                <a:latin typeface="Verdana"/>
                <a:cs typeface="Verdana"/>
              </a:rPr>
              <a:t>:</a:t>
            </a:r>
            <a:r>
              <a:rPr sz="2800" spc="275" dirty="0">
                <a:latin typeface="Times New Roman"/>
                <a:cs typeface="Times New Roman"/>
              </a:rPr>
              <a:t> </a:t>
            </a:r>
            <a:r>
              <a:rPr sz="2800" i="1" dirty="0">
                <a:latin typeface="Verdana"/>
                <a:cs typeface="Verdana"/>
              </a:rPr>
              <a:t>asynchrone</a:t>
            </a:r>
            <a:r>
              <a:rPr sz="2800" i="1" spc="254" dirty="0">
                <a:latin typeface="Times New Roman"/>
                <a:cs typeface="Times New Roman"/>
              </a:rPr>
              <a:t> </a:t>
            </a:r>
            <a:r>
              <a:rPr sz="2800" spc="-5" dirty="0">
                <a:latin typeface="Verdana"/>
                <a:cs typeface="Verdana"/>
              </a:rPr>
              <a:t>actie</a:t>
            </a:r>
            <a:endParaRPr sz="2800" dirty="0">
              <a:latin typeface="Verdana"/>
              <a:cs typeface="Verdana"/>
            </a:endParaRPr>
          </a:p>
          <a:p>
            <a:pPr marL="353695" indent="-340995">
              <a:lnSpc>
                <a:spcPct val="100000"/>
              </a:lnSpc>
              <a:spcBef>
                <a:spcPts val="2365"/>
              </a:spcBef>
              <a:buFont typeface="Verdana"/>
              <a:buChar char="•"/>
              <a:tabLst>
                <a:tab pos="354330" algn="l"/>
              </a:tabLst>
            </a:pPr>
            <a:r>
              <a:rPr sz="2800" dirty="0" err="1">
                <a:latin typeface="Verdana"/>
                <a:cs typeface="Verdana"/>
              </a:rPr>
              <a:t>Angula</a:t>
            </a:r>
            <a:r>
              <a:rPr lang="nl-NL" sz="2800" dirty="0" err="1">
                <a:latin typeface="Verdana"/>
                <a:cs typeface="Verdana"/>
              </a:rPr>
              <a:t>rJs</a:t>
            </a:r>
            <a:r>
              <a:rPr sz="2800" dirty="0">
                <a:latin typeface="Verdana"/>
                <a:cs typeface="Verdana"/>
              </a:rPr>
              <a:t>:</a:t>
            </a:r>
            <a:r>
              <a:rPr sz="2800" spc="254" dirty="0">
                <a:latin typeface="Times New Roman"/>
                <a:cs typeface="Times New Roman"/>
              </a:rPr>
              <a:t> </a:t>
            </a:r>
            <a:r>
              <a:rPr sz="2800" dirty="0">
                <a:latin typeface="Courier New"/>
                <a:cs typeface="Courier New"/>
              </a:rPr>
              <a:t>Promises</a:t>
            </a:r>
          </a:p>
          <a:p>
            <a:pPr marL="353695" indent="-340995">
              <a:lnSpc>
                <a:spcPct val="100000"/>
              </a:lnSpc>
              <a:spcBef>
                <a:spcPts val="2365"/>
              </a:spcBef>
              <a:buFont typeface="Verdana"/>
              <a:buChar char="•"/>
              <a:tabLst>
                <a:tab pos="354330" algn="l"/>
              </a:tabLst>
            </a:pPr>
            <a:r>
              <a:rPr sz="2800" dirty="0">
                <a:latin typeface="Verdana"/>
                <a:cs typeface="Verdana"/>
              </a:rPr>
              <a:t>Angular</a:t>
            </a:r>
            <a:r>
              <a:rPr sz="2800" spc="290" dirty="0">
                <a:latin typeface="Times New Roman"/>
                <a:cs typeface="Times New Roman"/>
              </a:rPr>
              <a:t> </a:t>
            </a:r>
            <a:r>
              <a:rPr lang="nl-NL" sz="2800" spc="290" dirty="0">
                <a:latin typeface="Times New Roman"/>
                <a:cs typeface="Times New Roman"/>
              </a:rPr>
              <a:t>  </a:t>
            </a:r>
            <a:r>
              <a:rPr sz="2800" dirty="0">
                <a:latin typeface="Verdana"/>
                <a:cs typeface="Verdana"/>
              </a:rPr>
              <a:t>:</a:t>
            </a:r>
            <a:r>
              <a:rPr sz="2800" spc="254" dirty="0">
                <a:latin typeface="Times New Roman"/>
                <a:cs typeface="Times New Roman"/>
              </a:rPr>
              <a:t> </a:t>
            </a:r>
            <a:r>
              <a:rPr sz="2800" dirty="0">
                <a:latin typeface="Courier New"/>
                <a:cs typeface="Courier New"/>
              </a:rPr>
              <a:t>Observables</a:t>
            </a:r>
          </a:p>
        </p:txBody>
      </p:sp>
      <p:sp>
        <p:nvSpPr>
          <p:cNvPr id="5" name="object 5"/>
          <p:cNvSpPr txBox="1"/>
          <p:nvPr/>
        </p:nvSpPr>
        <p:spPr>
          <a:xfrm>
            <a:off x="1266584" y="5457352"/>
            <a:ext cx="8846185" cy="615553"/>
          </a:xfrm>
          <a:prstGeom prst="rect">
            <a:avLst/>
          </a:prstGeom>
        </p:spPr>
        <p:txBody>
          <a:bodyPr vert="horz" wrap="square" lIns="0" tIns="0" rIns="0" bIns="0" rtlCol="0">
            <a:spAutoFit/>
          </a:bodyPr>
          <a:lstStyle/>
          <a:p>
            <a:pPr marL="12700">
              <a:lnSpc>
                <a:spcPct val="100000"/>
              </a:lnSpc>
            </a:pPr>
            <a:r>
              <a:rPr lang="nl-NL" sz="2800" spc="-5" dirty="0" err="1">
                <a:latin typeface="Verdana"/>
                <a:cs typeface="Verdana"/>
              </a:rPr>
              <a:t>Use</a:t>
            </a:r>
            <a:r>
              <a:rPr lang="nl-NL" sz="2800" spc="-5" dirty="0">
                <a:latin typeface="Verdana"/>
                <a:cs typeface="Verdana"/>
              </a:rPr>
              <a:t> in </a:t>
            </a:r>
            <a:r>
              <a:rPr sz="2800" dirty="0">
                <a:latin typeface="Verdana"/>
                <a:cs typeface="Verdana"/>
              </a:rPr>
              <a:t>Angular</a:t>
            </a:r>
            <a:r>
              <a:rPr sz="2800" spc="280" dirty="0">
                <a:latin typeface="Times New Roman"/>
                <a:cs typeface="Times New Roman"/>
              </a:rPr>
              <a:t> </a:t>
            </a:r>
            <a:r>
              <a:rPr sz="2800" dirty="0">
                <a:latin typeface="Verdana"/>
                <a:cs typeface="Verdana"/>
              </a:rPr>
              <a:t>:</a:t>
            </a:r>
            <a:r>
              <a:rPr sz="2800" spc="260" dirty="0">
                <a:latin typeface="Times New Roman"/>
                <a:cs typeface="Times New Roman"/>
              </a:rPr>
              <a:t> </a:t>
            </a:r>
            <a:r>
              <a:rPr sz="2800" spc="-70" dirty="0">
                <a:latin typeface="Verdana"/>
                <a:cs typeface="Verdana"/>
              </a:rPr>
              <a:t>R</a:t>
            </a:r>
            <a:r>
              <a:rPr sz="2800" dirty="0">
                <a:latin typeface="Verdana"/>
                <a:cs typeface="Verdana"/>
              </a:rPr>
              <a:t>e</a:t>
            </a:r>
            <a:r>
              <a:rPr sz="2800" spc="-5" dirty="0">
                <a:latin typeface="Verdana"/>
                <a:cs typeface="Verdana"/>
              </a:rPr>
              <a:t>acti</a:t>
            </a:r>
            <a:r>
              <a:rPr sz="2800" spc="-30" dirty="0">
                <a:latin typeface="Verdana"/>
                <a:cs typeface="Verdana"/>
              </a:rPr>
              <a:t>v</a:t>
            </a:r>
            <a:r>
              <a:rPr sz="2800" dirty="0">
                <a:latin typeface="Verdana"/>
                <a:cs typeface="Verdana"/>
              </a:rPr>
              <a:t>eX</a:t>
            </a:r>
            <a:r>
              <a:rPr sz="2800" spc="270" dirty="0">
                <a:latin typeface="Times New Roman"/>
                <a:cs typeface="Times New Roman"/>
              </a:rPr>
              <a:t> </a:t>
            </a:r>
            <a:r>
              <a:rPr sz="2800" spc="-5" dirty="0">
                <a:latin typeface="Verdana"/>
                <a:cs typeface="Verdana"/>
              </a:rPr>
              <a:t>lib</a:t>
            </a:r>
            <a:r>
              <a:rPr sz="2800" spc="-45" dirty="0">
                <a:latin typeface="Verdana"/>
                <a:cs typeface="Verdana"/>
              </a:rPr>
              <a:t>r</a:t>
            </a:r>
            <a:r>
              <a:rPr sz="2800" dirty="0">
                <a:latin typeface="Verdana"/>
                <a:cs typeface="Verdana"/>
              </a:rPr>
              <a:t>a</a:t>
            </a:r>
            <a:r>
              <a:rPr sz="2800" spc="-5" dirty="0">
                <a:latin typeface="Verdana"/>
                <a:cs typeface="Verdana"/>
              </a:rPr>
              <a:t>r</a:t>
            </a:r>
            <a:r>
              <a:rPr sz="2800" dirty="0">
                <a:latin typeface="Verdana"/>
                <a:cs typeface="Verdana"/>
              </a:rPr>
              <a:t>y</a:t>
            </a:r>
            <a:r>
              <a:rPr sz="2800" spc="275" dirty="0">
                <a:latin typeface="Times New Roman"/>
                <a:cs typeface="Times New Roman"/>
              </a:rPr>
              <a:t> </a:t>
            </a:r>
            <a:r>
              <a:rPr sz="4000" spc="-25" dirty="0">
                <a:latin typeface="Courier New"/>
                <a:cs typeface="Courier New"/>
              </a:rPr>
              <a:t>RxJS</a:t>
            </a:r>
            <a:endParaRPr sz="4000" dirty="0">
              <a:latin typeface="Courier New"/>
              <a:cs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57262" y="385572"/>
            <a:ext cx="7098791" cy="5100066"/>
          </a:xfrm>
          <a:prstGeom prst="rect">
            <a:avLst/>
          </a:prstGeom>
          <a:blipFill>
            <a:blip r:embed="rId3" cstate="print"/>
            <a:stretch>
              <a:fillRect/>
            </a:stretch>
          </a:blipFill>
        </p:spPr>
        <p:txBody>
          <a:bodyPr wrap="square" lIns="0" tIns="0" rIns="0" bIns="0" rtlCol="0"/>
          <a:lstStyle/>
          <a:p>
            <a:endParaRPr/>
          </a:p>
        </p:txBody>
      </p:sp>
      <p:sp>
        <p:nvSpPr>
          <p:cNvPr id="3" name="object 3"/>
          <p:cNvSpPr txBox="1"/>
          <p:nvPr/>
        </p:nvSpPr>
        <p:spPr>
          <a:xfrm>
            <a:off x="1220859" y="5706088"/>
            <a:ext cx="1433830" cy="190500"/>
          </a:xfrm>
          <a:prstGeom prst="rect">
            <a:avLst/>
          </a:prstGeom>
        </p:spPr>
        <p:txBody>
          <a:bodyPr vert="horz" wrap="square" lIns="0" tIns="0" rIns="0" bIns="0" rtlCol="0">
            <a:spAutoFit/>
          </a:bodyPr>
          <a:lstStyle/>
          <a:p>
            <a:pPr marL="12700">
              <a:lnSpc>
                <a:spcPct val="100000"/>
              </a:lnSpc>
            </a:pPr>
            <a:r>
              <a:rPr sz="1300" b="1" u="heavy" spc="-15" dirty="0">
                <a:solidFill>
                  <a:srgbClr val="FF0000"/>
                </a:solidFill>
                <a:latin typeface="Arial"/>
                <a:cs typeface="Arial"/>
                <a:hlinkClick r:id="rId4"/>
              </a:rPr>
              <a:t>http://reactivex.io/</a:t>
            </a:r>
            <a:endParaRPr sz="1300">
              <a:latin typeface="Arial"/>
              <a:cs typeface="Arial"/>
            </a:endParaRPr>
          </a:p>
        </p:txBody>
      </p:sp>
      <p:sp>
        <p:nvSpPr>
          <p:cNvPr id="4" name="object 4"/>
          <p:cNvSpPr/>
          <p:nvPr/>
        </p:nvSpPr>
        <p:spPr>
          <a:xfrm>
            <a:off x="3418209" y="1723644"/>
            <a:ext cx="6946392" cy="5327904"/>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 </a:t>
            </a:r>
          </a:p>
        </p:txBody>
      </p:sp>
      <p:sp>
        <p:nvSpPr>
          <p:cNvPr id="3" name="Прямоугольник 2"/>
          <p:cNvSpPr/>
          <p:nvPr/>
        </p:nvSpPr>
        <p:spPr>
          <a:xfrm>
            <a:off x="1605951" y="2256781"/>
            <a:ext cx="7481499" cy="3729675"/>
          </a:xfrm>
          <a:prstGeom prst="rect">
            <a:avLst/>
          </a:prstGeom>
        </p:spPr>
        <p:txBody>
          <a:bodyPr wrap="square">
            <a:spAutoFit/>
          </a:bodyPr>
          <a:lstStyle/>
          <a:p>
            <a:pPr algn="ctr"/>
            <a:endParaRPr lang="nl-NL" sz="2105" dirty="0"/>
          </a:p>
          <a:p>
            <a:pPr algn="ctr"/>
            <a:endParaRPr lang="nl-NL" sz="2105" dirty="0"/>
          </a:p>
          <a:p>
            <a:pPr algn="ctr"/>
            <a:endParaRPr lang="nl-NL" sz="2105" dirty="0"/>
          </a:p>
          <a:p>
            <a:pPr algn="ctr"/>
            <a:endParaRPr lang="nl-NL" sz="2105" b="1" dirty="0"/>
          </a:p>
          <a:p>
            <a:pPr algn="ctr"/>
            <a:endParaRPr lang="nl-NL" sz="2105" dirty="0"/>
          </a:p>
          <a:p>
            <a:pPr algn="ctr"/>
            <a:endParaRPr lang="nl-NL" sz="2105" dirty="0"/>
          </a:p>
          <a:p>
            <a:pPr algn="ctr"/>
            <a:endParaRPr lang="nl-NL" sz="2105" dirty="0"/>
          </a:p>
          <a:p>
            <a:pPr algn="ctr"/>
            <a:endParaRPr lang="nl-NL" sz="2105" dirty="0"/>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2105" b="1" dirty="0">
              <a:latin typeface="Calibri" panose="020F0502020204030204" pitchFamily="34" charset="0"/>
              <a:ea typeface="ＭＳ 明朝"/>
              <a:cs typeface="Courier"/>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2105" b="1" dirty="0">
              <a:latin typeface="Calibri" panose="020F0502020204030204" pitchFamily="34" charset="0"/>
              <a:ea typeface="ＭＳ 明朝"/>
              <a:cs typeface="Courier"/>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en-US" sz="2105" b="1" dirty="0">
              <a:latin typeface="Calibri" panose="020F0502020204030204" pitchFamily="34" charset="0"/>
              <a:ea typeface="ＭＳ 明朝"/>
              <a:cs typeface="Times New Roman"/>
            </a:endParaRPr>
          </a:p>
        </p:txBody>
      </p:sp>
      <p:pic>
        <p:nvPicPr>
          <p:cNvPr id="7" name="Picture 6"/>
          <p:cNvPicPr>
            <a:picLocks noChangeAspect="1"/>
          </p:cNvPicPr>
          <p:nvPr/>
        </p:nvPicPr>
        <p:blipFill>
          <a:blip r:embed="rId3"/>
          <a:stretch>
            <a:fillRect/>
          </a:stretch>
        </p:blipFill>
        <p:spPr>
          <a:xfrm>
            <a:off x="1317844" y="1114425"/>
            <a:ext cx="7769606" cy="5827205"/>
          </a:xfrm>
          <a:prstGeom prst="rect">
            <a:avLst/>
          </a:prstGeom>
        </p:spPr>
      </p:pic>
      <p:sp>
        <p:nvSpPr>
          <p:cNvPr id="4" name="TextBox 3">
            <a:extLst>
              <a:ext uri="{FF2B5EF4-FFF2-40B4-BE49-F238E27FC236}">
                <a16:creationId xmlns:a16="http://schemas.microsoft.com/office/drawing/2014/main" id="{E60AD844-D52B-0B4A-B2F4-01CF17296C61}"/>
              </a:ext>
            </a:extLst>
          </p:cNvPr>
          <p:cNvSpPr txBox="1"/>
          <p:nvPr/>
        </p:nvSpPr>
        <p:spPr>
          <a:xfrm>
            <a:off x="5224993" y="2486025"/>
            <a:ext cx="1295400" cy="261610"/>
          </a:xfrm>
          <a:prstGeom prst="rect">
            <a:avLst/>
          </a:prstGeom>
          <a:solidFill>
            <a:schemeClr val="bg1"/>
          </a:solidFill>
        </p:spPr>
        <p:txBody>
          <a:bodyPr wrap="square" rtlCol="0">
            <a:spAutoFit/>
          </a:bodyPr>
          <a:lstStyle/>
          <a:p>
            <a:r>
              <a:rPr lang="en-NL" sz="1100" b="1" dirty="0">
                <a:solidFill>
                  <a:srgbClr val="FF0000"/>
                </a:solidFill>
              </a:rPr>
              <a:t>Subscribe</a:t>
            </a:r>
          </a:p>
        </p:txBody>
      </p:sp>
    </p:spTree>
    <p:extLst>
      <p:ext uri="{BB962C8B-B14F-4D97-AF65-F5344CB8AC3E}">
        <p14:creationId xmlns:p14="http://schemas.microsoft.com/office/powerpoint/2010/main" val="3495141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250578" y="680927"/>
            <a:ext cx="3001122"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Services</a:t>
            </a:r>
            <a:endParaRPr sz="4200" b="1" dirty="0">
              <a:latin typeface="Verdana"/>
              <a:cs typeface="Verdana"/>
            </a:endParaRPr>
          </a:p>
        </p:txBody>
      </p:sp>
      <p:sp>
        <p:nvSpPr>
          <p:cNvPr id="3" name="object 3"/>
          <p:cNvSpPr txBox="1"/>
          <p:nvPr/>
        </p:nvSpPr>
        <p:spPr>
          <a:xfrm>
            <a:off x="1469276" y="1781192"/>
            <a:ext cx="6903084" cy="1932837"/>
          </a:xfrm>
          <a:prstGeom prst="rect">
            <a:avLst/>
          </a:prstGeom>
        </p:spPr>
        <p:txBody>
          <a:bodyPr vert="horz" wrap="square" lIns="0" tIns="0" rIns="0" bIns="0" rtlCol="0">
            <a:spAutoFit/>
          </a:bodyPr>
          <a:lstStyle/>
          <a:p>
            <a:pPr marL="12700" marR="5080">
              <a:lnSpc>
                <a:spcPct val="150500"/>
              </a:lnSpc>
            </a:pPr>
            <a:r>
              <a:rPr lang="nl-NL" sz="2150" dirty="0">
                <a:latin typeface="Verdana"/>
                <a:cs typeface="Verdana"/>
              </a:rPr>
              <a:t>Target</a:t>
            </a:r>
            <a:r>
              <a:rPr sz="2150" spc="195" dirty="0">
                <a:latin typeface="Times New Roman"/>
                <a:cs typeface="Times New Roman"/>
              </a:rPr>
              <a:t> </a:t>
            </a:r>
            <a:r>
              <a:rPr sz="2150" dirty="0">
                <a:latin typeface="Verdana"/>
                <a:cs typeface="Verdana"/>
              </a:rPr>
              <a:t>–</a:t>
            </a:r>
            <a:r>
              <a:rPr sz="2150" spc="215" dirty="0">
                <a:latin typeface="Times New Roman"/>
                <a:cs typeface="Times New Roman"/>
              </a:rPr>
              <a:t> </a:t>
            </a:r>
            <a:r>
              <a:rPr lang="nl-NL" sz="2150" spc="-5" dirty="0">
                <a:latin typeface="Verdana"/>
                <a:cs typeface="Verdana"/>
              </a:rPr>
              <a:t>make data </a:t>
            </a:r>
            <a:r>
              <a:rPr lang="nl-NL" sz="2150" spc="-5" dirty="0" err="1">
                <a:latin typeface="Verdana"/>
                <a:cs typeface="Verdana"/>
              </a:rPr>
              <a:t>functionality</a:t>
            </a:r>
            <a:r>
              <a:rPr sz="2150" spc="195" dirty="0">
                <a:latin typeface="Times New Roman"/>
                <a:cs typeface="Times New Roman"/>
              </a:rPr>
              <a:t> </a:t>
            </a:r>
            <a:r>
              <a:rPr lang="nl-NL" sz="2150" dirty="0" err="1">
                <a:latin typeface="Verdana"/>
                <a:cs typeface="Verdana"/>
              </a:rPr>
              <a:t>reusable</a:t>
            </a:r>
            <a:r>
              <a:rPr sz="2150" spc="190" dirty="0">
                <a:latin typeface="Times New Roman"/>
                <a:cs typeface="Times New Roman"/>
              </a:rPr>
              <a:t> </a:t>
            </a:r>
            <a:r>
              <a:rPr lang="nl-NL" sz="2150" dirty="0" err="1">
                <a:latin typeface="Verdana"/>
                <a:cs typeface="Verdana"/>
              </a:rPr>
              <a:t>for</a:t>
            </a:r>
            <a:r>
              <a:rPr lang="nl-NL" sz="2150" dirty="0">
                <a:latin typeface="Verdana"/>
                <a:cs typeface="Verdana"/>
              </a:rPr>
              <a:t> different</a:t>
            </a:r>
            <a:r>
              <a:rPr sz="2150" spc="185" dirty="0">
                <a:latin typeface="Times New Roman"/>
                <a:cs typeface="Times New Roman"/>
              </a:rPr>
              <a:t> </a:t>
            </a:r>
            <a:r>
              <a:rPr sz="2150" spc="-5" dirty="0">
                <a:latin typeface="Verdana"/>
                <a:cs typeface="Verdana"/>
              </a:rPr>
              <a:t>component</a:t>
            </a:r>
            <a:r>
              <a:rPr lang="nl-NL" sz="2150" spc="-5" dirty="0">
                <a:latin typeface="Verdana"/>
                <a:cs typeface="Verdana"/>
              </a:rPr>
              <a:t>s:</a:t>
            </a:r>
            <a:endParaRPr sz="2150" dirty="0">
              <a:latin typeface="Verdana"/>
              <a:cs typeface="Verdana"/>
            </a:endParaRPr>
          </a:p>
          <a:p>
            <a:pPr marL="962025" indent="-283845">
              <a:spcBef>
                <a:spcPts val="1590"/>
              </a:spcBef>
              <a:buFont typeface="Wingdings"/>
              <a:buChar char=""/>
              <a:tabLst>
                <a:tab pos="962660" algn="l"/>
              </a:tabLst>
            </a:pPr>
            <a:r>
              <a:rPr sz="1700" spc="10" dirty="0">
                <a:latin typeface="Verdana"/>
                <a:cs typeface="Verdana"/>
              </a:rPr>
              <a:t>Data</a:t>
            </a:r>
            <a:r>
              <a:rPr sz="1700" spc="175" dirty="0">
                <a:latin typeface="Times New Roman"/>
                <a:cs typeface="Times New Roman"/>
              </a:rPr>
              <a:t> </a:t>
            </a:r>
            <a:r>
              <a:rPr sz="1700" spc="5" dirty="0">
                <a:latin typeface="Verdana"/>
                <a:cs typeface="Verdana"/>
              </a:rPr>
              <a:t>retrie</a:t>
            </a:r>
            <a:r>
              <a:rPr sz="1700" spc="-30" dirty="0">
                <a:latin typeface="Verdana"/>
                <a:cs typeface="Verdana"/>
              </a:rPr>
              <a:t>v</a:t>
            </a:r>
            <a:r>
              <a:rPr sz="1700" spc="5" dirty="0">
                <a:latin typeface="Verdana"/>
                <a:cs typeface="Verdana"/>
              </a:rPr>
              <a:t>al</a:t>
            </a:r>
            <a:r>
              <a:rPr lang="nl-NL" sz="1700" spc="5" dirty="0">
                <a:latin typeface="Verdana"/>
                <a:cs typeface="Verdana"/>
              </a:rPr>
              <a:t>, </a:t>
            </a:r>
            <a:r>
              <a:rPr lang="en-GB" sz="1700" spc="10" dirty="0">
                <a:latin typeface="Verdana"/>
                <a:cs typeface="Verdana"/>
              </a:rPr>
              <a:t>Data</a:t>
            </a:r>
            <a:r>
              <a:rPr lang="en-GB" sz="1700" spc="175" dirty="0">
                <a:latin typeface="Times New Roman"/>
                <a:cs typeface="Times New Roman"/>
              </a:rPr>
              <a:t> </a:t>
            </a:r>
            <a:r>
              <a:rPr lang="en-GB" sz="1700" dirty="0">
                <a:latin typeface="Verdana"/>
                <a:cs typeface="Verdana"/>
              </a:rPr>
              <a:t>caching, </a:t>
            </a:r>
            <a:r>
              <a:rPr lang="en-GB" sz="1700" spc="10" dirty="0">
                <a:latin typeface="Verdana"/>
                <a:cs typeface="Verdana"/>
              </a:rPr>
              <a:t>Data</a:t>
            </a:r>
            <a:r>
              <a:rPr lang="en-GB" sz="1700" spc="175" dirty="0">
                <a:latin typeface="Times New Roman"/>
                <a:cs typeface="Times New Roman"/>
              </a:rPr>
              <a:t> </a:t>
            </a:r>
            <a:r>
              <a:rPr lang="en-GB" sz="1700" spc="5" dirty="0">
                <a:latin typeface="Verdana"/>
                <a:cs typeface="Verdana"/>
              </a:rPr>
              <a:t>Sto</a:t>
            </a:r>
            <a:r>
              <a:rPr lang="en-GB" sz="1700" spc="-30" dirty="0">
                <a:latin typeface="Verdana"/>
                <a:cs typeface="Verdana"/>
              </a:rPr>
              <a:t>r</a:t>
            </a:r>
            <a:r>
              <a:rPr lang="en-GB" sz="1700" spc="5" dirty="0">
                <a:latin typeface="Verdana"/>
                <a:cs typeface="Verdana"/>
              </a:rPr>
              <a:t>age</a:t>
            </a:r>
            <a:endParaRPr lang="en-GB" sz="1700" dirty="0">
              <a:latin typeface="Verdana"/>
              <a:cs typeface="Verdana"/>
            </a:endParaRPr>
          </a:p>
          <a:p>
            <a:pPr marL="962025" indent="-283845">
              <a:lnSpc>
                <a:spcPct val="100000"/>
              </a:lnSpc>
              <a:spcBef>
                <a:spcPts val="1590"/>
              </a:spcBef>
              <a:buFont typeface="Wingdings"/>
              <a:buChar char=""/>
              <a:tabLst>
                <a:tab pos="962660" algn="l"/>
              </a:tabLst>
            </a:pPr>
            <a:endParaRPr sz="1700" dirty="0">
              <a:latin typeface="Verdana"/>
              <a:cs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a:t>
            </a:r>
            <a:endParaRPr lang="en-US" b="1" dirty="0"/>
          </a:p>
        </p:txBody>
      </p:sp>
      <p:pic>
        <p:nvPicPr>
          <p:cNvPr id="3" name="Picture 2"/>
          <p:cNvPicPr>
            <a:picLocks noChangeAspect="1"/>
          </p:cNvPicPr>
          <p:nvPr/>
        </p:nvPicPr>
        <p:blipFill>
          <a:blip r:embed="rId2"/>
          <a:stretch>
            <a:fillRect/>
          </a:stretch>
        </p:blipFill>
        <p:spPr>
          <a:xfrm>
            <a:off x="1155264" y="2893268"/>
            <a:ext cx="8802965" cy="3319151"/>
          </a:xfrm>
          <a:prstGeom prst="rect">
            <a:avLst/>
          </a:prstGeom>
        </p:spPr>
      </p:pic>
      <p:sp>
        <p:nvSpPr>
          <p:cNvPr id="4" name="Rectangle 3"/>
          <p:cNvSpPr/>
          <p:nvPr/>
        </p:nvSpPr>
        <p:spPr>
          <a:xfrm>
            <a:off x="1364335" y="1800225"/>
            <a:ext cx="7675499" cy="523220"/>
          </a:xfrm>
          <a:prstGeom prst="rect">
            <a:avLst/>
          </a:prstGeom>
        </p:spPr>
        <p:txBody>
          <a:bodyPr wrap="none">
            <a:spAutoFit/>
          </a:bodyPr>
          <a:lstStyle/>
          <a:p>
            <a:pPr algn="ctr"/>
            <a:r>
              <a:rPr lang="nl-NL" sz="2800" b="1" dirty="0">
                <a:solidFill>
                  <a:srgbClr val="FF0000"/>
                </a:solidFill>
                <a:latin typeface="Verdana" panose="020B0604030504040204" pitchFamily="34" charset="0"/>
                <a:ea typeface="Verdana" panose="020B0604030504040204" pitchFamily="34" charset="0"/>
                <a:cs typeface="Verdana" panose="020B0604030504040204" pitchFamily="34" charset="0"/>
              </a:rPr>
              <a:t>Returns a stream of </a:t>
            </a:r>
            <a:r>
              <a:rPr lang="nl-NL" sz="2800" b="1" dirty="0" err="1">
                <a:solidFill>
                  <a:srgbClr val="FF0000"/>
                </a:solidFill>
                <a:latin typeface="Verdana" panose="020B0604030504040204" pitchFamily="34" charset="0"/>
                <a:ea typeface="Verdana" panose="020B0604030504040204" pitchFamily="34" charset="0"/>
                <a:cs typeface="Verdana" panose="020B0604030504040204" pitchFamily="34" charset="0"/>
              </a:rPr>
              <a:t>values</a:t>
            </a:r>
            <a:r>
              <a:rPr lang="nl-NL" sz="2800" b="1" dirty="0">
                <a:solidFill>
                  <a:srgbClr val="FF0000"/>
                </a:solidFill>
                <a:latin typeface="Verdana" panose="020B0604030504040204" pitchFamily="34" charset="0"/>
                <a:ea typeface="Verdana" panose="020B0604030504040204" pitchFamily="34" charset="0"/>
                <a:cs typeface="Verdana" panose="020B0604030504040204" pitchFamily="34" charset="0"/>
              </a:rPr>
              <a:t> over time</a:t>
            </a:r>
          </a:p>
        </p:txBody>
      </p:sp>
    </p:spTree>
    <p:extLst>
      <p:ext uri="{BB962C8B-B14F-4D97-AF65-F5344CB8AC3E}">
        <p14:creationId xmlns:p14="http://schemas.microsoft.com/office/powerpoint/2010/main" val="65253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380" y="1609328"/>
            <a:ext cx="4700640" cy="4344194"/>
          </a:xfrm>
          <a:prstGeom prst="rect">
            <a:avLst/>
          </a:prstGeom>
        </p:spPr>
      </p:pic>
    </p:spTree>
    <p:extLst>
      <p:ext uri="{BB962C8B-B14F-4D97-AF65-F5344CB8AC3E}">
        <p14:creationId xmlns:p14="http://schemas.microsoft.com/office/powerpoint/2010/main" val="2628393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 </a:t>
            </a:r>
          </a:p>
        </p:txBody>
      </p:sp>
      <p:sp>
        <p:nvSpPr>
          <p:cNvPr id="3" name="Прямоугольник 2"/>
          <p:cNvSpPr/>
          <p:nvPr/>
        </p:nvSpPr>
        <p:spPr>
          <a:xfrm>
            <a:off x="1605951" y="2256780"/>
            <a:ext cx="7481499" cy="4565352"/>
          </a:xfrm>
          <a:prstGeom prst="rect">
            <a:avLst/>
          </a:prstGeom>
        </p:spPr>
        <p:txBody>
          <a:bodyPr wrap="square">
            <a:spAutoFit/>
          </a:bodyPr>
          <a:lstStyle/>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err="1">
                <a:latin typeface="Verdana" panose="020B0604030504040204" pitchFamily="34" charset="0"/>
                <a:ea typeface="Verdana" panose="020B0604030504040204" pitchFamily="34" charset="0"/>
                <a:cs typeface="Verdana" panose="020B0604030504040204" pitchFamily="34" charset="0"/>
              </a:rPr>
              <a:t>Cancelable</a:t>
            </a: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rPr>
              <a:t>Returns a stream of </a:t>
            </a:r>
            <a:r>
              <a:rPr lang="nl-NL" sz="1400" b="1" dirty="0" err="1">
                <a:solidFill>
                  <a:srgbClr val="FF0000"/>
                </a:solidFill>
                <a:latin typeface="Verdana" panose="020B0604030504040204" pitchFamily="34" charset="0"/>
                <a:ea typeface="Verdana" panose="020B0604030504040204" pitchFamily="34" charset="0"/>
                <a:cs typeface="Verdana" panose="020B0604030504040204" pitchFamily="34" charset="0"/>
              </a:rPr>
              <a:t>values</a:t>
            </a:r>
            <a:r>
              <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rPr>
              <a:t> over time</a:t>
            </a:r>
          </a:p>
          <a:p>
            <a:pPr algn="ctr"/>
            <a:endPar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r>
              <a:rPr lang="nl-NL" sz="1400" b="1" dirty="0" err="1">
                <a:solidFill>
                  <a:schemeClr val="accent2"/>
                </a:solidFill>
                <a:latin typeface="Verdana" panose="020B0604030504040204" pitchFamily="34" charset="0"/>
                <a:ea typeface="Verdana" panose="020B0604030504040204" pitchFamily="34" charset="0"/>
                <a:cs typeface="Verdana" panose="020B0604030504040204" pitchFamily="34" charset="0"/>
              </a:rPr>
              <a:t>Lazy</a:t>
            </a:r>
            <a:endPar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i="1" dirty="0" err="1">
                <a:solidFill>
                  <a:srgbClr val="C00000"/>
                </a:solidFill>
                <a:latin typeface="Verdana" panose="020B0604030504040204" pitchFamily="34" charset="0"/>
                <a:ea typeface="Verdana" panose="020B0604030504040204" pitchFamily="34" charset="0"/>
                <a:cs typeface="Verdana" panose="020B0604030504040204" pitchFamily="34" charset="0"/>
              </a:rPr>
              <a:t>Subscribe</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to</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the</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stream (push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mechanism</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a:t>
            </a: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Array-</a:t>
            </a:r>
            <a:r>
              <a:rPr lang="nl-NL" sz="1400" b="1" dirty="0" err="1">
                <a:solidFill>
                  <a:schemeClr val="accent2"/>
                </a:solidFill>
                <a:latin typeface="Verdana" panose="020B0604030504040204" pitchFamily="34" charset="0"/>
                <a:ea typeface="Verdana" panose="020B0604030504040204" pitchFamily="34" charset="0"/>
                <a:cs typeface="Verdana" panose="020B0604030504040204" pitchFamily="34" charset="0"/>
              </a:rPr>
              <a:t>methods</a:t>
            </a:r>
            <a:r>
              <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 on stream </a:t>
            </a:r>
            <a:r>
              <a:rPr lang="nl-NL" sz="1400" b="1" dirty="0">
                <a:latin typeface="Verdana" panose="020B0604030504040204" pitchFamily="34" charset="0"/>
                <a:ea typeface="Verdana" panose="020B0604030504040204" pitchFamily="34" charset="0"/>
                <a:cs typeface="Verdana" panose="020B0604030504040204" pitchFamily="34" charset="0"/>
                <a:sym typeface="Wingdings"/>
              </a:rPr>
              <a:t> map(), filter(), </a:t>
            </a:r>
            <a:r>
              <a:rPr lang="nl-NL" sz="1400" b="1" dirty="0" err="1">
                <a:latin typeface="Verdana" panose="020B0604030504040204" pitchFamily="34" charset="0"/>
                <a:ea typeface="Verdana" panose="020B0604030504040204" pitchFamily="34" charset="0"/>
                <a:cs typeface="Verdana" panose="020B0604030504040204" pitchFamily="34" charset="0"/>
                <a:sym typeface="Wingdings"/>
              </a:rPr>
              <a:t>reduce</a:t>
            </a:r>
            <a:r>
              <a:rPr lang="nl-NL" sz="1400" b="1" dirty="0">
                <a:latin typeface="Verdana" panose="020B0604030504040204" pitchFamily="34" charset="0"/>
                <a:ea typeface="Verdana" panose="020B0604030504040204" pitchFamily="34" charset="0"/>
                <a:cs typeface="Verdana" panose="020B0604030504040204" pitchFamily="34" charset="0"/>
                <a:sym typeface="Wingdings"/>
              </a:rPr>
              <a:t>()</a:t>
            </a: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1400" b="1"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1400" b="1"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en-US" sz="14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3"/>
          <a:stretch>
            <a:fillRect/>
          </a:stretch>
        </p:blipFill>
        <p:spPr>
          <a:xfrm>
            <a:off x="7923073" y="3059540"/>
            <a:ext cx="1908873" cy="719739"/>
          </a:xfrm>
          <a:prstGeom prst="rect">
            <a:avLst/>
          </a:prstGeom>
        </p:spPr>
      </p:pic>
      <p:pic>
        <p:nvPicPr>
          <p:cNvPr id="5" name="Picture 4"/>
          <p:cNvPicPr>
            <a:picLocks noChangeAspect="1"/>
          </p:cNvPicPr>
          <p:nvPr/>
        </p:nvPicPr>
        <p:blipFill>
          <a:blip r:embed="rId4"/>
          <a:stretch>
            <a:fillRect/>
          </a:stretch>
        </p:blipFill>
        <p:spPr>
          <a:xfrm>
            <a:off x="653406" y="1800225"/>
            <a:ext cx="1905087" cy="1428816"/>
          </a:xfrm>
          <a:prstGeom prst="rect">
            <a:avLst/>
          </a:prstGeom>
        </p:spPr>
      </p:pic>
    </p:spTree>
    <p:extLst>
      <p:ext uri="{BB962C8B-B14F-4D97-AF65-F5344CB8AC3E}">
        <p14:creationId xmlns:p14="http://schemas.microsoft.com/office/powerpoint/2010/main" val="1359123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845" y="1190625"/>
            <a:ext cx="7157202" cy="1295932"/>
          </a:xfrm>
        </p:spPr>
        <p:txBody>
          <a:bodyPr/>
          <a:lstStyle/>
          <a:p>
            <a:pPr algn="ctr"/>
            <a:r>
              <a:rPr lang="en-US" sz="2807" dirty="0">
                <a:solidFill>
                  <a:srgbClr val="FFC000"/>
                </a:solidFill>
              </a:rPr>
              <a:t>Interactive diagrams of Rx Observables</a:t>
            </a:r>
            <a:br>
              <a:rPr lang="en-US" sz="2807" dirty="0"/>
            </a:br>
            <a:endParaRPr lang="en-US" sz="2807" dirty="0">
              <a:solidFill>
                <a:srgbClr val="C00000"/>
              </a:solidFill>
            </a:endParaRPr>
          </a:p>
        </p:txBody>
      </p:sp>
      <p:sp>
        <p:nvSpPr>
          <p:cNvPr id="3" name="Rectangle 2"/>
          <p:cNvSpPr/>
          <p:nvPr/>
        </p:nvSpPr>
        <p:spPr>
          <a:xfrm>
            <a:off x="3093448" y="2753758"/>
            <a:ext cx="4920252" cy="1388265"/>
          </a:xfrm>
          <a:prstGeom prst="rect">
            <a:avLst/>
          </a:prstGeom>
        </p:spPr>
        <p:txBody>
          <a:bodyPr wrap="square">
            <a:spAutoFit/>
          </a:bodyPr>
          <a:lstStyle/>
          <a:p>
            <a:pPr algn="ctr"/>
            <a:r>
              <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hlinkClick r:id="rId3"/>
              </a:rPr>
              <a:t>http://rxmarbles.com/</a:t>
            </a: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a:p>
            <a:pPr algn="ctr"/>
            <a:r>
              <a:rPr lang="en-US" sz="2807" b="1" dirty="0" err="1">
                <a:solidFill>
                  <a:srgbClr val="C00000"/>
                </a:solidFill>
                <a:latin typeface="Verdana" panose="020B0604030504040204" pitchFamily="34" charset="0"/>
                <a:ea typeface="Verdana" panose="020B0604030504040204" pitchFamily="34" charset="0"/>
                <a:cs typeface="Verdana" panose="020B0604030504040204" pitchFamily="34" charset="0"/>
              </a:rPr>
              <a:t>RXFiddle.net</a:t>
            </a: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07246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15248" y="223727"/>
            <a:ext cx="4727052"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Asyn</a:t>
            </a:r>
            <a:r>
              <a:rPr sz="4200" b="1" dirty="0">
                <a:latin typeface="Verdana"/>
                <a:cs typeface="Verdana"/>
              </a:rPr>
              <a:t>c</a:t>
            </a:r>
            <a:r>
              <a:rPr sz="4200" b="1" spc="270" dirty="0">
                <a:latin typeface="Times New Roman"/>
                <a:cs typeface="Times New Roman"/>
              </a:rPr>
              <a:t> </a:t>
            </a:r>
            <a:r>
              <a:rPr sz="4200" b="1" spc="-85" dirty="0">
                <a:latin typeface="Verdana"/>
                <a:cs typeface="Verdana"/>
              </a:rPr>
              <a:t>services</a:t>
            </a:r>
            <a:endParaRPr sz="4200" b="1" dirty="0">
              <a:latin typeface="Verdana"/>
              <a:cs typeface="Verdana"/>
            </a:endParaRPr>
          </a:p>
        </p:txBody>
      </p:sp>
      <p:sp>
        <p:nvSpPr>
          <p:cNvPr id="3" name="object 3"/>
          <p:cNvSpPr/>
          <p:nvPr/>
        </p:nvSpPr>
        <p:spPr>
          <a:xfrm>
            <a:off x="1169551" y="1303023"/>
            <a:ext cx="2798445" cy="4573270"/>
          </a:xfrm>
          <a:custGeom>
            <a:avLst/>
            <a:gdLst/>
            <a:ahLst/>
            <a:cxnLst/>
            <a:rect l="l" t="t" r="r" b="b"/>
            <a:pathLst>
              <a:path w="2798445" h="4573270">
                <a:moveTo>
                  <a:pt x="0" y="4572761"/>
                </a:moveTo>
                <a:lnTo>
                  <a:pt x="2798063" y="4572761"/>
                </a:lnTo>
                <a:lnTo>
                  <a:pt x="2798063" y="0"/>
                </a:lnTo>
                <a:lnTo>
                  <a:pt x="0" y="0"/>
                </a:lnTo>
                <a:lnTo>
                  <a:pt x="0" y="4572761"/>
                </a:lnTo>
                <a:close/>
              </a:path>
            </a:pathLst>
          </a:custGeom>
          <a:solidFill>
            <a:srgbClr val="009973"/>
          </a:solidFill>
        </p:spPr>
        <p:txBody>
          <a:bodyPr wrap="square" lIns="0" tIns="0" rIns="0" bIns="0" rtlCol="0"/>
          <a:lstStyle/>
          <a:p>
            <a:endParaRPr/>
          </a:p>
        </p:txBody>
      </p:sp>
      <p:sp>
        <p:nvSpPr>
          <p:cNvPr id="4" name="object 4"/>
          <p:cNvSpPr txBox="1"/>
          <p:nvPr/>
        </p:nvSpPr>
        <p:spPr>
          <a:xfrm>
            <a:off x="1673493" y="1613459"/>
            <a:ext cx="1790064" cy="409575"/>
          </a:xfrm>
          <a:prstGeom prst="rect">
            <a:avLst/>
          </a:prstGeom>
        </p:spPr>
        <p:txBody>
          <a:bodyPr vert="horz" wrap="square" lIns="0" tIns="0" rIns="0" bIns="0" rtlCol="0">
            <a:spAutoFit/>
          </a:bodyPr>
          <a:lstStyle/>
          <a:p>
            <a:pPr marL="12700">
              <a:lnSpc>
                <a:spcPct val="100000"/>
              </a:lnSpc>
            </a:pPr>
            <a:r>
              <a:rPr sz="3000" dirty="0">
                <a:solidFill>
                  <a:srgbClr val="FFFFFF"/>
                </a:solidFill>
                <a:latin typeface="Verdana"/>
                <a:cs typeface="Verdana"/>
              </a:rPr>
              <a:t>Ap</a:t>
            </a:r>
            <a:r>
              <a:rPr sz="3000" spc="-45" dirty="0">
                <a:solidFill>
                  <a:srgbClr val="FFFFFF"/>
                </a:solidFill>
                <a:latin typeface="Verdana"/>
                <a:cs typeface="Verdana"/>
              </a:rPr>
              <a:t>p</a:t>
            </a:r>
            <a:r>
              <a:rPr sz="3000" dirty="0">
                <a:solidFill>
                  <a:srgbClr val="FFFFFF"/>
                </a:solidFill>
                <a:latin typeface="Verdana"/>
                <a:cs typeface="Verdana"/>
              </a:rPr>
              <a:t>,</a:t>
            </a:r>
            <a:r>
              <a:rPr sz="3000" spc="310" dirty="0">
                <a:solidFill>
                  <a:srgbClr val="FFFFFF"/>
                </a:solidFill>
                <a:latin typeface="Times New Roman"/>
                <a:cs typeface="Times New Roman"/>
              </a:rPr>
              <a:t> </a:t>
            </a:r>
            <a:r>
              <a:rPr sz="3000" dirty="0">
                <a:solidFill>
                  <a:srgbClr val="FFFFFF"/>
                </a:solidFill>
                <a:latin typeface="Verdana"/>
                <a:cs typeface="Verdana"/>
              </a:rPr>
              <a:t>met</a:t>
            </a:r>
            <a:endParaRPr sz="3000">
              <a:latin typeface="Verdana"/>
              <a:cs typeface="Verdana"/>
            </a:endParaRPr>
          </a:p>
        </p:txBody>
      </p:sp>
      <p:sp>
        <p:nvSpPr>
          <p:cNvPr id="5" name="object 5"/>
          <p:cNvSpPr txBox="1"/>
          <p:nvPr/>
        </p:nvSpPr>
        <p:spPr>
          <a:xfrm>
            <a:off x="2100202" y="2810562"/>
            <a:ext cx="937260" cy="409575"/>
          </a:xfrm>
          <a:prstGeom prst="rect">
            <a:avLst/>
          </a:prstGeom>
        </p:spPr>
        <p:txBody>
          <a:bodyPr vert="horz" wrap="square" lIns="0" tIns="0" rIns="0" bIns="0" rtlCol="0">
            <a:spAutoFit/>
          </a:bodyPr>
          <a:lstStyle/>
          <a:p>
            <a:pPr marL="12700">
              <a:lnSpc>
                <a:spcPct val="100000"/>
              </a:lnSpc>
            </a:pPr>
            <a:r>
              <a:rPr sz="3000" dirty="0">
                <a:solidFill>
                  <a:srgbClr val="FFFFFF"/>
                </a:solidFill>
                <a:latin typeface="Verdana"/>
                <a:cs typeface="Verdana"/>
              </a:rPr>
              <a:t>View</a:t>
            </a:r>
            <a:endParaRPr sz="3000">
              <a:latin typeface="Verdana"/>
              <a:cs typeface="Verdana"/>
            </a:endParaRPr>
          </a:p>
        </p:txBody>
      </p:sp>
      <p:sp>
        <p:nvSpPr>
          <p:cNvPr id="6" name="object 6"/>
          <p:cNvSpPr txBox="1"/>
          <p:nvPr/>
        </p:nvSpPr>
        <p:spPr>
          <a:xfrm>
            <a:off x="1607938" y="4007676"/>
            <a:ext cx="1918970" cy="409575"/>
          </a:xfrm>
          <a:prstGeom prst="rect">
            <a:avLst/>
          </a:prstGeom>
        </p:spPr>
        <p:txBody>
          <a:bodyPr vert="horz" wrap="square" lIns="0" tIns="0" rIns="0" bIns="0" rtlCol="0">
            <a:spAutoFit/>
          </a:bodyPr>
          <a:lstStyle/>
          <a:p>
            <a:pPr marL="12700">
              <a:lnSpc>
                <a:spcPct val="100000"/>
              </a:lnSpc>
            </a:pPr>
            <a:r>
              <a:rPr sz="3000" spc="-5" dirty="0">
                <a:solidFill>
                  <a:srgbClr val="FFFFFF"/>
                </a:solidFill>
                <a:latin typeface="Verdana"/>
                <a:cs typeface="Verdana"/>
              </a:rPr>
              <a:t>Controller</a:t>
            </a:r>
            <a:endParaRPr sz="3000">
              <a:latin typeface="Verdana"/>
              <a:cs typeface="Verdana"/>
            </a:endParaRPr>
          </a:p>
        </p:txBody>
      </p:sp>
      <p:sp>
        <p:nvSpPr>
          <p:cNvPr id="7" name="object 7"/>
          <p:cNvSpPr/>
          <p:nvPr/>
        </p:nvSpPr>
        <p:spPr>
          <a:xfrm>
            <a:off x="2274451" y="2068077"/>
            <a:ext cx="401320" cy="782955"/>
          </a:xfrm>
          <a:custGeom>
            <a:avLst/>
            <a:gdLst/>
            <a:ahLst/>
            <a:cxnLst/>
            <a:rect l="l" t="t" r="r" b="b"/>
            <a:pathLst>
              <a:path w="401319" h="782955">
                <a:moveTo>
                  <a:pt x="400811" y="582167"/>
                </a:moveTo>
                <a:lnTo>
                  <a:pt x="0" y="582167"/>
                </a:lnTo>
                <a:lnTo>
                  <a:pt x="200405" y="782573"/>
                </a:lnTo>
                <a:lnTo>
                  <a:pt x="400811" y="582167"/>
                </a:lnTo>
                <a:close/>
              </a:path>
              <a:path w="401319" h="782955">
                <a:moveTo>
                  <a:pt x="300989" y="0"/>
                </a:moveTo>
                <a:lnTo>
                  <a:pt x="99821" y="0"/>
                </a:lnTo>
                <a:lnTo>
                  <a:pt x="99821" y="582167"/>
                </a:lnTo>
                <a:lnTo>
                  <a:pt x="300989" y="582167"/>
                </a:lnTo>
                <a:lnTo>
                  <a:pt x="300989" y="0"/>
                </a:lnTo>
                <a:close/>
              </a:path>
            </a:pathLst>
          </a:custGeom>
          <a:solidFill>
            <a:srgbClr val="FFFFFF"/>
          </a:solidFill>
        </p:spPr>
        <p:txBody>
          <a:bodyPr wrap="square" lIns="0" tIns="0" rIns="0" bIns="0" rtlCol="0"/>
          <a:lstStyle/>
          <a:p>
            <a:endParaRPr/>
          </a:p>
        </p:txBody>
      </p:sp>
      <p:sp>
        <p:nvSpPr>
          <p:cNvPr id="8" name="object 8"/>
          <p:cNvSpPr/>
          <p:nvPr/>
        </p:nvSpPr>
        <p:spPr>
          <a:xfrm>
            <a:off x="2261497" y="2062743"/>
            <a:ext cx="426084" cy="795655"/>
          </a:xfrm>
          <a:custGeom>
            <a:avLst/>
            <a:gdLst/>
            <a:ahLst/>
            <a:cxnLst/>
            <a:rect l="l" t="t" r="r" b="b"/>
            <a:pathLst>
              <a:path w="426085" h="795655">
                <a:moveTo>
                  <a:pt x="107441" y="582167"/>
                </a:moveTo>
                <a:lnTo>
                  <a:pt x="0" y="582167"/>
                </a:lnTo>
                <a:lnTo>
                  <a:pt x="213359" y="795527"/>
                </a:lnTo>
                <a:lnTo>
                  <a:pt x="224749" y="784097"/>
                </a:lnTo>
                <a:lnTo>
                  <a:pt x="209549" y="784097"/>
                </a:lnTo>
                <a:lnTo>
                  <a:pt x="213352" y="780295"/>
                </a:lnTo>
                <a:lnTo>
                  <a:pt x="25180" y="592835"/>
                </a:lnTo>
                <a:lnTo>
                  <a:pt x="12953" y="592835"/>
                </a:lnTo>
                <a:lnTo>
                  <a:pt x="16001" y="583691"/>
                </a:lnTo>
                <a:lnTo>
                  <a:pt x="107441" y="583691"/>
                </a:lnTo>
                <a:lnTo>
                  <a:pt x="107441" y="582167"/>
                </a:lnTo>
                <a:close/>
              </a:path>
              <a:path w="426085" h="795655">
                <a:moveTo>
                  <a:pt x="213352" y="780295"/>
                </a:moveTo>
                <a:lnTo>
                  <a:pt x="209549" y="784097"/>
                </a:lnTo>
                <a:lnTo>
                  <a:pt x="217169" y="784097"/>
                </a:lnTo>
                <a:lnTo>
                  <a:pt x="213352" y="780295"/>
                </a:lnTo>
                <a:close/>
              </a:path>
              <a:path w="426085" h="795655">
                <a:moveTo>
                  <a:pt x="409955" y="583691"/>
                </a:moveTo>
                <a:lnTo>
                  <a:pt x="213352" y="780295"/>
                </a:lnTo>
                <a:lnTo>
                  <a:pt x="217169" y="784097"/>
                </a:lnTo>
                <a:lnTo>
                  <a:pt x="224749" y="784097"/>
                </a:lnTo>
                <a:lnTo>
                  <a:pt x="415328" y="592835"/>
                </a:lnTo>
                <a:lnTo>
                  <a:pt x="413765" y="592835"/>
                </a:lnTo>
                <a:lnTo>
                  <a:pt x="409955" y="583691"/>
                </a:lnTo>
                <a:close/>
              </a:path>
              <a:path w="426085" h="795655">
                <a:moveTo>
                  <a:pt x="16001" y="583691"/>
                </a:moveTo>
                <a:lnTo>
                  <a:pt x="12953" y="592835"/>
                </a:lnTo>
                <a:lnTo>
                  <a:pt x="25180" y="592835"/>
                </a:lnTo>
                <a:lnTo>
                  <a:pt x="16001" y="583691"/>
                </a:lnTo>
                <a:close/>
              </a:path>
              <a:path w="426085" h="795655">
                <a:moveTo>
                  <a:pt x="107441" y="583691"/>
                </a:moveTo>
                <a:lnTo>
                  <a:pt x="16001" y="583691"/>
                </a:lnTo>
                <a:lnTo>
                  <a:pt x="25180" y="592835"/>
                </a:lnTo>
                <a:lnTo>
                  <a:pt x="118109" y="592835"/>
                </a:lnTo>
                <a:lnTo>
                  <a:pt x="118109" y="587501"/>
                </a:lnTo>
                <a:lnTo>
                  <a:pt x="107441" y="587501"/>
                </a:lnTo>
                <a:lnTo>
                  <a:pt x="107441" y="583691"/>
                </a:lnTo>
                <a:close/>
              </a:path>
              <a:path w="426085" h="795655">
                <a:moveTo>
                  <a:pt x="308609" y="5333"/>
                </a:moveTo>
                <a:lnTo>
                  <a:pt x="308609" y="592835"/>
                </a:lnTo>
                <a:lnTo>
                  <a:pt x="400811" y="592835"/>
                </a:lnTo>
                <a:lnTo>
                  <a:pt x="406145" y="587501"/>
                </a:lnTo>
                <a:lnTo>
                  <a:pt x="318515" y="587501"/>
                </a:lnTo>
                <a:lnTo>
                  <a:pt x="313943" y="582167"/>
                </a:lnTo>
                <a:lnTo>
                  <a:pt x="318515" y="582167"/>
                </a:lnTo>
                <a:lnTo>
                  <a:pt x="318515" y="9905"/>
                </a:lnTo>
                <a:lnTo>
                  <a:pt x="313943" y="9905"/>
                </a:lnTo>
                <a:lnTo>
                  <a:pt x="308609" y="5333"/>
                </a:lnTo>
                <a:close/>
              </a:path>
              <a:path w="426085" h="795655">
                <a:moveTo>
                  <a:pt x="424439" y="583691"/>
                </a:moveTo>
                <a:lnTo>
                  <a:pt x="409955" y="583691"/>
                </a:lnTo>
                <a:lnTo>
                  <a:pt x="413765" y="592835"/>
                </a:lnTo>
                <a:lnTo>
                  <a:pt x="415328" y="592835"/>
                </a:lnTo>
                <a:lnTo>
                  <a:pt x="424439" y="583691"/>
                </a:lnTo>
                <a:close/>
              </a:path>
              <a:path w="426085" h="795655">
                <a:moveTo>
                  <a:pt x="318515" y="0"/>
                </a:moveTo>
                <a:lnTo>
                  <a:pt x="107441" y="0"/>
                </a:lnTo>
                <a:lnTo>
                  <a:pt x="107441" y="587501"/>
                </a:lnTo>
                <a:lnTo>
                  <a:pt x="112775" y="582167"/>
                </a:lnTo>
                <a:lnTo>
                  <a:pt x="118109" y="582167"/>
                </a:lnTo>
                <a:lnTo>
                  <a:pt x="118109" y="9905"/>
                </a:lnTo>
                <a:lnTo>
                  <a:pt x="112775" y="9905"/>
                </a:lnTo>
                <a:lnTo>
                  <a:pt x="118109" y="5333"/>
                </a:lnTo>
                <a:lnTo>
                  <a:pt x="318515" y="5333"/>
                </a:lnTo>
                <a:lnTo>
                  <a:pt x="318515" y="0"/>
                </a:lnTo>
                <a:close/>
              </a:path>
              <a:path w="426085" h="795655">
                <a:moveTo>
                  <a:pt x="118109" y="582167"/>
                </a:moveTo>
                <a:lnTo>
                  <a:pt x="112775" y="582167"/>
                </a:lnTo>
                <a:lnTo>
                  <a:pt x="107441" y="587501"/>
                </a:lnTo>
                <a:lnTo>
                  <a:pt x="118109" y="587501"/>
                </a:lnTo>
                <a:lnTo>
                  <a:pt x="118109" y="582167"/>
                </a:lnTo>
                <a:close/>
              </a:path>
              <a:path w="426085" h="795655">
                <a:moveTo>
                  <a:pt x="318515" y="582167"/>
                </a:moveTo>
                <a:lnTo>
                  <a:pt x="313943" y="582167"/>
                </a:lnTo>
                <a:lnTo>
                  <a:pt x="318515" y="587501"/>
                </a:lnTo>
                <a:lnTo>
                  <a:pt x="318515" y="582167"/>
                </a:lnTo>
                <a:close/>
              </a:path>
              <a:path w="426085" h="795655">
                <a:moveTo>
                  <a:pt x="425957" y="582167"/>
                </a:moveTo>
                <a:lnTo>
                  <a:pt x="318515" y="582167"/>
                </a:lnTo>
                <a:lnTo>
                  <a:pt x="318515" y="587501"/>
                </a:lnTo>
                <a:lnTo>
                  <a:pt x="406145" y="587501"/>
                </a:lnTo>
                <a:lnTo>
                  <a:pt x="409955" y="583691"/>
                </a:lnTo>
                <a:lnTo>
                  <a:pt x="424439" y="583691"/>
                </a:lnTo>
                <a:lnTo>
                  <a:pt x="425957" y="582167"/>
                </a:lnTo>
                <a:close/>
              </a:path>
              <a:path w="426085" h="795655">
                <a:moveTo>
                  <a:pt x="118109" y="5333"/>
                </a:moveTo>
                <a:lnTo>
                  <a:pt x="112775" y="9905"/>
                </a:lnTo>
                <a:lnTo>
                  <a:pt x="118109" y="9905"/>
                </a:lnTo>
                <a:lnTo>
                  <a:pt x="118109" y="5333"/>
                </a:lnTo>
                <a:close/>
              </a:path>
              <a:path w="426085" h="795655">
                <a:moveTo>
                  <a:pt x="308609" y="5333"/>
                </a:moveTo>
                <a:lnTo>
                  <a:pt x="118109" y="5333"/>
                </a:lnTo>
                <a:lnTo>
                  <a:pt x="118109" y="9905"/>
                </a:lnTo>
                <a:lnTo>
                  <a:pt x="308609" y="9905"/>
                </a:lnTo>
                <a:lnTo>
                  <a:pt x="308609" y="5333"/>
                </a:lnTo>
                <a:close/>
              </a:path>
              <a:path w="426085" h="795655">
                <a:moveTo>
                  <a:pt x="318515" y="5333"/>
                </a:moveTo>
                <a:lnTo>
                  <a:pt x="308609" y="5333"/>
                </a:lnTo>
                <a:lnTo>
                  <a:pt x="313943" y="9905"/>
                </a:lnTo>
                <a:lnTo>
                  <a:pt x="318515" y="9905"/>
                </a:lnTo>
                <a:lnTo>
                  <a:pt x="318515" y="5333"/>
                </a:lnTo>
                <a:close/>
              </a:path>
            </a:pathLst>
          </a:custGeom>
          <a:solidFill>
            <a:srgbClr val="000000"/>
          </a:solidFill>
        </p:spPr>
        <p:txBody>
          <a:bodyPr wrap="square" lIns="0" tIns="0" rIns="0" bIns="0" rtlCol="0"/>
          <a:lstStyle/>
          <a:p>
            <a:endParaRPr/>
          </a:p>
        </p:txBody>
      </p:sp>
      <p:sp>
        <p:nvSpPr>
          <p:cNvPr id="9" name="object 9"/>
          <p:cNvSpPr/>
          <p:nvPr/>
        </p:nvSpPr>
        <p:spPr>
          <a:xfrm>
            <a:off x="7474336" y="1357893"/>
            <a:ext cx="2594610" cy="4197350"/>
          </a:xfrm>
          <a:custGeom>
            <a:avLst/>
            <a:gdLst/>
            <a:ahLst/>
            <a:cxnLst/>
            <a:rect l="l" t="t" r="r" b="b"/>
            <a:pathLst>
              <a:path w="2594609" h="4197350">
                <a:moveTo>
                  <a:pt x="1296923" y="0"/>
                </a:moveTo>
                <a:lnTo>
                  <a:pt x="1190554" y="2318"/>
                </a:lnTo>
                <a:lnTo>
                  <a:pt x="1086554" y="9155"/>
                </a:lnTo>
                <a:lnTo>
                  <a:pt x="985255" y="20329"/>
                </a:lnTo>
                <a:lnTo>
                  <a:pt x="886992" y="35661"/>
                </a:lnTo>
                <a:lnTo>
                  <a:pt x="792098" y="54971"/>
                </a:lnTo>
                <a:lnTo>
                  <a:pt x="700908" y="78078"/>
                </a:lnTo>
                <a:lnTo>
                  <a:pt x="613755" y="104803"/>
                </a:lnTo>
                <a:lnTo>
                  <a:pt x="530973" y="134965"/>
                </a:lnTo>
                <a:lnTo>
                  <a:pt x="452896" y="168385"/>
                </a:lnTo>
                <a:lnTo>
                  <a:pt x="379856" y="204882"/>
                </a:lnTo>
                <a:lnTo>
                  <a:pt x="312189" y="244277"/>
                </a:lnTo>
                <a:lnTo>
                  <a:pt x="250228" y="286390"/>
                </a:lnTo>
                <a:lnTo>
                  <a:pt x="194306" y="331039"/>
                </a:lnTo>
                <a:lnTo>
                  <a:pt x="144758" y="378047"/>
                </a:lnTo>
                <a:lnTo>
                  <a:pt x="101917" y="427231"/>
                </a:lnTo>
                <a:lnTo>
                  <a:pt x="66117" y="478414"/>
                </a:lnTo>
                <a:lnTo>
                  <a:pt x="37691" y="531413"/>
                </a:lnTo>
                <a:lnTo>
                  <a:pt x="16974" y="586050"/>
                </a:lnTo>
                <a:lnTo>
                  <a:pt x="4299" y="642144"/>
                </a:lnTo>
                <a:lnTo>
                  <a:pt x="0" y="699515"/>
                </a:lnTo>
                <a:lnTo>
                  <a:pt x="0" y="3497573"/>
                </a:lnTo>
                <a:lnTo>
                  <a:pt x="4299" y="3554945"/>
                </a:lnTo>
                <a:lnTo>
                  <a:pt x="16974" y="3611039"/>
                </a:lnTo>
                <a:lnTo>
                  <a:pt x="37691" y="3665676"/>
                </a:lnTo>
                <a:lnTo>
                  <a:pt x="66117" y="3718675"/>
                </a:lnTo>
                <a:lnTo>
                  <a:pt x="101917" y="3769857"/>
                </a:lnTo>
                <a:lnTo>
                  <a:pt x="144758" y="3819042"/>
                </a:lnTo>
                <a:lnTo>
                  <a:pt x="194306" y="3866049"/>
                </a:lnTo>
                <a:lnTo>
                  <a:pt x="250228" y="3910699"/>
                </a:lnTo>
                <a:lnTo>
                  <a:pt x="312189" y="3952812"/>
                </a:lnTo>
                <a:lnTo>
                  <a:pt x="379856" y="3992207"/>
                </a:lnTo>
                <a:lnTo>
                  <a:pt x="452896" y="4028704"/>
                </a:lnTo>
                <a:lnTo>
                  <a:pt x="530973" y="4062124"/>
                </a:lnTo>
                <a:lnTo>
                  <a:pt x="613755" y="4092286"/>
                </a:lnTo>
                <a:lnTo>
                  <a:pt x="700908" y="4119011"/>
                </a:lnTo>
                <a:lnTo>
                  <a:pt x="792098" y="4142118"/>
                </a:lnTo>
                <a:lnTo>
                  <a:pt x="886992" y="4161428"/>
                </a:lnTo>
                <a:lnTo>
                  <a:pt x="985255" y="4176760"/>
                </a:lnTo>
                <a:lnTo>
                  <a:pt x="1086554" y="4187934"/>
                </a:lnTo>
                <a:lnTo>
                  <a:pt x="1190554" y="4194770"/>
                </a:lnTo>
                <a:lnTo>
                  <a:pt x="1296923" y="4197089"/>
                </a:lnTo>
                <a:lnTo>
                  <a:pt x="1403298" y="4194770"/>
                </a:lnTo>
                <a:lnTo>
                  <a:pt x="1507315" y="4187934"/>
                </a:lnTo>
                <a:lnTo>
                  <a:pt x="1608638" y="4176760"/>
                </a:lnTo>
                <a:lnTo>
                  <a:pt x="1706934" y="4161428"/>
                </a:lnTo>
                <a:lnTo>
                  <a:pt x="1801868" y="4142118"/>
                </a:lnTo>
                <a:lnTo>
                  <a:pt x="1893103" y="4119011"/>
                </a:lnTo>
                <a:lnTo>
                  <a:pt x="1980306" y="4092286"/>
                </a:lnTo>
                <a:lnTo>
                  <a:pt x="2063142" y="4062124"/>
                </a:lnTo>
                <a:lnTo>
                  <a:pt x="2141275" y="4028704"/>
                </a:lnTo>
                <a:lnTo>
                  <a:pt x="2214371" y="3992207"/>
                </a:lnTo>
                <a:lnTo>
                  <a:pt x="2282096" y="3952812"/>
                </a:lnTo>
                <a:lnTo>
                  <a:pt x="2344113" y="3910699"/>
                </a:lnTo>
                <a:lnTo>
                  <a:pt x="2400088" y="3866049"/>
                </a:lnTo>
                <a:lnTo>
                  <a:pt x="2449686" y="3819042"/>
                </a:lnTo>
                <a:lnTo>
                  <a:pt x="2492573" y="3769857"/>
                </a:lnTo>
                <a:lnTo>
                  <a:pt x="2528413" y="3718675"/>
                </a:lnTo>
                <a:lnTo>
                  <a:pt x="2556872" y="3665676"/>
                </a:lnTo>
                <a:lnTo>
                  <a:pt x="2577614" y="3611039"/>
                </a:lnTo>
                <a:lnTo>
                  <a:pt x="2590305" y="3554945"/>
                </a:lnTo>
                <a:lnTo>
                  <a:pt x="2594609" y="3497573"/>
                </a:lnTo>
                <a:lnTo>
                  <a:pt x="2594609" y="699515"/>
                </a:lnTo>
                <a:lnTo>
                  <a:pt x="2590305" y="642144"/>
                </a:lnTo>
                <a:lnTo>
                  <a:pt x="2577614" y="586050"/>
                </a:lnTo>
                <a:lnTo>
                  <a:pt x="2556872" y="531413"/>
                </a:lnTo>
                <a:lnTo>
                  <a:pt x="2528413" y="478414"/>
                </a:lnTo>
                <a:lnTo>
                  <a:pt x="2492573" y="427231"/>
                </a:lnTo>
                <a:lnTo>
                  <a:pt x="2449686" y="378047"/>
                </a:lnTo>
                <a:lnTo>
                  <a:pt x="2400088" y="331039"/>
                </a:lnTo>
                <a:lnTo>
                  <a:pt x="2344113" y="286390"/>
                </a:lnTo>
                <a:lnTo>
                  <a:pt x="2282096" y="244277"/>
                </a:lnTo>
                <a:lnTo>
                  <a:pt x="2214371" y="204882"/>
                </a:lnTo>
                <a:lnTo>
                  <a:pt x="2141275" y="168385"/>
                </a:lnTo>
                <a:lnTo>
                  <a:pt x="2063142" y="134965"/>
                </a:lnTo>
                <a:lnTo>
                  <a:pt x="1980306" y="104803"/>
                </a:lnTo>
                <a:lnTo>
                  <a:pt x="1893103" y="78078"/>
                </a:lnTo>
                <a:lnTo>
                  <a:pt x="1801868" y="54971"/>
                </a:lnTo>
                <a:lnTo>
                  <a:pt x="1706934" y="35661"/>
                </a:lnTo>
                <a:lnTo>
                  <a:pt x="1608638" y="20329"/>
                </a:lnTo>
                <a:lnTo>
                  <a:pt x="1507315" y="9155"/>
                </a:lnTo>
                <a:lnTo>
                  <a:pt x="1403298" y="2318"/>
                </a:lnTo>
                <a:lnTo>
                  <a:pt x="1296923" y="0"/>
                </a:lnTo>
                <a:close/>
              </a:path>
            </a:pathLst>
          </a:custGeom>
          <a:solidFill>
            <a:srgbClr val="009973"/>
          </a:solidFill>
        </p:spPr>
        <p:txBody>
          <a:bodyPr wrap="square" lIns="0" tIns="0" rIns="0" bIns="0" rtlCol="0"/>
          <a:lstStyle/>
          <a:p>
            <a:endParaRPr/>
          </a:p>
        </p:txBody>
      </p:sp>
      <p:sp>
        <p:nvSpPr>
          <p:cNvPr id="10" name="object 10"/>
          <p:cNvSpPr/>
          <p:nvPr/>
        </p:nvSpPr>
        <p:spPr>
          <a:xfrm>
            <a:off x="7469002" y="2057409"/>
            <a:ext cx="2604770" cy="704850"/>
          </a:xfrm>
          <a:custGeom>
            <a:avLst/>
            <a:gdLst/>
            <a:ahLst/>
            <a:cxnLst/>
            <a:rect l="l" t="t" r="r" b="b"/>
            <a:pathLst>
              <a:path w="2604770" h="704850">
                <a:moveTo>
                  <a:pt x="10667" y="0"/>
                </a:moveTo>
                <a:lnTo>
                  <a:pt x="0" y="761"/>
                </a:lnTo>
                <a:lnTo>
                  <a:pt x="761" y="19049"/>
                </a:lnTo>
                <a:lnTo>
                  <a:pt x="2285" y="36575"/>
                </a:lnTo>
                <a:lnTo>
                  <a:pt x="3809" y="54863"/>
                </a:lnTo>
                <a:lnTo>
                  <a:pt x="13189" y="100270"/>
                </a:lnTo>
                <a:lnTo>
                  <a:pt x="27385" y="143958"/>
                </a:lnTo>
                <a:lnTo>
                  <a:pt x="45951" y="185855"/>
                </a:lnTo>
                <a:lnTo>
                  <a:pt x="68437" y="225888"/>
                </a:lnTo>
                <a:lnTo>
                  <a:pt x="94423" y="264021"/>
                </a:lnTo>
                <a:lnTo>
                  <a:pt x="123380" y="300077"/>
                </a:lnTo>
                <a:lnTo>
                  <a:pt x="154941" y="334087"/>
                </a:lnTo>
                <a:lnTo>
                  <a:pt x="188630" y="365944"/>
                </a:lnTo>
                <a:lnTo>
                  <a:pt x="224001" y="395576"/>
                </a:lnTo>
                <a:lnTo>
                  <a:pt x="260603" y="422909"/>
                </a:lnTo>
                <a:lnTo>
                  <a:pt x="298703" y="449579"/>
                </a:lnTo>
                <a:lnTo>
                  <a:pt x="339851" y="475487"/>
                </a:lnTo>
                <a:lnTo>
                  <a:pt x="377164" y="496425"/>
                </a:lnTo>
                <a:lnTo>
                  <a:pt x="415254" y="516237"/>
                </a:lnTo>
                <a:lnTo>
                  <a:pt x="454065" y="534942"/>
                </a:lnTo>
                <a:lnTo>
                  <a:pt x="493540" y="552557"/>
                </a:lnTo>
                <a:lnTo>
                  <a:pt x="533624" y="569100"/>
                </a:lnTo>
                <a:lnTo>
                  <a:pt x="574261" y="584591"/>
                </a:lnTo>
                <a:lnTo>
                  <a:pt x="615393" y="599046"/>
                </a:lnTo>
                <a:lnTo>
                  <a:pt x="656965" y="612485"/>
                </a:lnTo>
                <a:lnTo>
                  <a:pt x="698921" y="624924"/>
                </a:lnTo>
                <a:lnTo>
                  <a:pt x="741205" y="636384"/>
                </a:lnTo>
                <a:lnTo>
                  <a:pt x="783759" y="646881"/>
                </a:lnTo>
                <a:lnTo>
                  <a:pt x="826528" y="656433"/>
                </a:lnTo>
                <a:lnTo>
                  <a:pt x="869456" y="665060"/>
                </a:lnTo>
                <a:lnTo>
                  <a:pt x="912486" y="672778"/>
                </a:lnTo>
                <a:lnTo>
                  <a:pt x="955563" y="679607"/>
                </a:lnTo>
                <a:lnTo>
                  <a:pt x="998629" y="685564"/>
                </a:lnTo>
                <a:lnTo>
                  <a:pt x="1041629" y="690668"/>
                </a:lnTo>
                <a:lnTo>
                  <a:pt x="1084507" y="694936"/>
                </a:lnTo>
                <a:lnTo>
                  <a:pt x="1127206" y="698387"/>
                </a:lnTo>
                <a:lnTo>
                  <a:pt x="1169669" y="701039"/>
                </a:lnTo>
                <a:lnTo>
                  <a:pt x="1235963" y="704087"/>
                </a:lnTo>
                <a:lnTo>
                  <a:pt x="1302257" y="704849"/>
                </a:lnTo>
                <a:lnTo>
                  <a:pt x="1369313" y="704087"/>
                </a:lnTo>
                <a:lnTo>
                  <a:pt x="1435607" y="701039"/>
                </a:lnTo>
                <a:lnTo>
                  <a:pt x="1477868" y="698412"/>
                </a:lnTo>
                <a:lnTo>
                  <a:pt x="1520436" y="694979"/>
                </a:lnTo>
                <a:lnTo>
                  <a:pt x="1520795" y="694943"/>
                </a:lnTo>
                <a:lnTo>
                  <a:pt x="1302257" y="694943"/>
                </a:lnTo>
                <a:lnTo>
                  <a:pt x="1235963" y="693419"/>
                </a:lnTo>
                <a:lnTo>
                  <a:pt x="1170431" y="691133"/>
                </a:lnTo>
                <a:lnTo>
                  <a:pt x="1128492" y="688419"/>
                </a:lnTo>
                <a:lnTo>
                  <a:pt x="1086221" y="684925"/>
                </a:lnTo>
                <a:lnTo>
                  <a:pt x="1043687" y="680632"/>
                </a:lnTo>
                <a:lnTo>
                  <a:pt x="1000955" y="675521"/>
                </a:lnTo>
                <a:lnTo>
                  <a:pt x="958094" y="669572"/>
                </a:lnTo>
                <a:lnTo>
                  <a:pt x="915169" y="662764"/>
                </a:lnTo>
                <a:lnTo>
                  <a:pt x="872249" y="655079"/>
                </a:lnTo>
                <a:lnTo>
                  <a:pt x="829400" y="646497"/>
                </a:lnTo>
                <a:lnTo>
                  <a:pt x="786689" y="636998"/>
                </a:lnTo>
                <a:lnTo>
                  <a:pt x="744184" y="626562"/>
                </a:lnTo>
                <a:lnTo>
                  <a:pt x="701951" y="615169"/>
                </a:lnTo>
                <a:lnTo>
                  <a:pt x="660058" y="602800"/>
                </a:lnTo>
                <a:lnTo>
                  <a:pt x="618571" y="589436"/>
                </a:lnTo>
                <a:lnTo>
                  <a:pt x="577559" y="575055"/>
                </a:lnTo>
                <a:lnTo>
                  <a:pt x="537087" y="559640"/>
                </a:lnTo>
                <a:lnTo>
                  <a:pt x="497222" y="543169"/>
                </a:lnTo>
                <a:lnTo>
                  <a:pt x="458033" y="525624"/>
                </a:lnTo>
                <a:lnTo>
                  <a:pt x="419586" y="506985"/>
                </a:lnTo>
                <a:lnTo>
                  <a:pt x="381948" y="487231"/>
                </a:lnTo>
                <a:lnTo>
                  <a:pt x="345185" y="466343"/>
                </a:lnTo>
                <a:lnTo>
                  <a:pt x="304037" y="441197"/>
                </a:lnTo>
                <a:lnTo>
                  <a:pt x="265937" y="414527"/>
                </a:lnTo>
                <a:lnTo>
                  <a:pt x="230323" y="387462"/>
                </a:lnTo>
                <a:lnTo>
                  <a:pt x="195734" y="358269"/>
                </a:lnTo>
                <a:lnTo>
                  <a:pt x="162656" y="326992"/>
                </a:lnTo>
                <a:lnTo>
                  <a:pt x="131579" y="293675"/>
                </a:lnTo>
                <a:lnTo>
                  <a:pt x="102991" y="258359"/>
                </a:lnTo>
                <a:lnTo>
                  <a:pt x="77381" y="221090"/>
                </a:lnTo>
                <a:lnTo>
                  <a:pt x="55236" y="181910"/>
                </a:lnTo>
                <a:lnTo>
                  <a:pt x="37045" y="140863"/>
                </a:lnTo>
                <a:lnTo>
                  <a:pt x="23296" y="97992"/>
                </a:lnTo>
                <a:lnTo>
                  <a:pt x="14477" y="53339"/>
                </a:lnTo>
                <a:lnTo>
                  <a:pt x="10667" y="18287"/>
                </a:lnTo>
                <a:lnTo>
                  <a:pt x="10667" y="0"/>
                </a:lnTo>
                <a:close/>
              </a:path>
              <a:path w="2604770" h="704850">
                <a:moveTo>
                  <a:pt x="2594609" y="0"/>
                </a:moveTo>
                <a:lnTo>
                  <a:pt x="2590799" y="53339"/>
                </a:lnTo>
                <a:lnTo>
                  <a:pt x="2581876" y="97829"/>
                </a:lnTo>
                <a:lnTo>
                  <a:pt x="2568045" y="140693"/>
                </a:lnTo>
                <a:lnTo>
                  <a:pt x="2549788" y="181845"/>
                </a:lnTo>
                <a:lnTo>
                  <a:pt x="2527588" y="221196"/>
                </a:lnTo>
                <a:lnTo>
                  <a:pt x="2501927" y="258657"/>
                </a:lnTo>
                <a:lnTo>
                  <a:pt x="2473287" y="294140"/>
                </a:lnTo>
                <a:lnTo>
                  <a:pt x="2442150" y="327557"/>
                </a:lnTo>
                <a:lnTo>
                  <a:pt x="2408998" y="358819"/>
                </a:lnTo>
                <a:lnTo>
                  <a:pt x="2374313" y="387839"/>
                </a:lnTo>
                <a:lnTo>
                  <a:pt x="2338577" y="414527"/>
                </a:lnTo>
                <a:lnTo>
                  <a:pt x="2300477" y="441197"/>
                </a:lnTo>
                <a:lnTo>
                  <a:pt x="2260091" y="466343"/>
                </a:lnTo>
                <a:lnTo>
                  <a:pt x="2223262" y="487192"/>
                </a:lnTo>
                <a:lnTo>
                  <a:pt x="2185577" y="506920"/>
                </a:lnTo>
                <a:lnTo>
                  <a:pt x="2147100" y="525544"/>
                </a:lnTo>
                <a:lnTo>
                  <a:pt x="2107897" y="543085"/>
                </a:lnTo>
                <a:lnTo>
                  <a:pt x="2068032" y="559558"/>
                </a:lnTo>
                <a:lnTo>
                  <a:pt x="2027570" y="574984"/>
                </a:lnTo>
                <a:lnTo>
                  <a:pt x="1986578" y="589380"/>
                </a:lnTo>
                <a:lnTo>
                  <a:pt x="1945118" y="602765"/>
                </a:lnTo>
                <a:lnTo>
                  <a:pt x="1903257" y="615157"/>
                </a:lnTo>
                <a:lnTo>
                  <a:pt x="1861059" y="626573"/>
                </a:lnTo>
                <a:lnTo>
                  <a:pt x="1818589" y="637033"/>
                </a:lnTo>
                <a:lnTo>
                  <a:pt x="1775912" y="646554"/>
                </a:lnTo>
                <a:lnTo>
                  <a:pt x="1733094" y="655155"/>
                </a:lnTo>
                <a:lnTo>
                  <a:pt x="1690198" y="662855"/>
                </a:lnTo>
                <a:lnTo>
                  <a:pt x="1647291" y="669670"/>
                </a:lnTo>
                <a:lnTo>
                  <a:pt x="1604436" y="675621"/>
                </a:lnTo>
                <a:lnTo>
                  <a:pt x="1561699" y="680724"/>
                </a:lnTo>
                <a:lnTo>
                  <a:pt x="1519145" y="684998"/>
                </a:lnTo>
                <a:lnTo>
                  <a:pt x="1476839" y="688462"/>
                </a:lnTo>
                <a:lnTo>
                  <a:pt x="1434845" y="691133"/>
                </a:lnTo>
                <a:lnTo>
                  <a:pt x="1369313" y="693419"/>
                </a:lnTo>
                <a:lnTo>
                  <a:pt x="1302257" y="694943"/>
                </a:lnTo>
                <a:lnTo>
                  <a:pt x="1520795" y="694943"/>
                </a:lnTo>
                <a:lnTo>
                  <a:pt x="1563247" y="690723"/>
                </a:lnTo>
                <a:lnTo>
                  <a:pt x="1606235" y="685626"/>
                </a:lnTo>
                <a:lnTo>
                  <a:pt x="1649337" y="679668"/>
                </a:lnTo>
                <a:lnTo>
                  <a:pt x="1692487" y="672833"/>
                </a:lnTo>
                <a:lnTo>
                  <a:pt x="1735621" y="665101"/>
                </a:lnTo>
                <a:lnTo>
                  <a:pt x="1778674" y="656455"/>
                </a:lnTo>
                <a:lnTo>
                  <a:pt x="1821581" y="646876"/>
                </a:lnTo>
                <a:lnTo>
                  <a:pt x="1864278" y="636346"/>
                </a:lnTo>
                <a:lnTo>
                  <a:pt x="1906700" y="624846"/>
                </a:lnTo>
                <a:lnTo>
                  <a:pt x="1948781" y="612360"/>
                </a:lnTo>
                <a:lnTo>
                  <a:pt x="1990458" y="598867"/>
                </a:lnTo>
                <a:lnTo>
                  <a:pt x="2031665" y="584350"/>
                </a:lnTo>
                <a:lnTo>
                  <a:pt x="2072338" y="568792"/>
                </a:lnTo>
                <a:lnTo>
                  <a:pt x="2112413" y="552172"/>
                </a:lnTo>
                <a:lnTo>
                  <a:pt x="2151823" y="534474"/>
                </a:lnTo>
                <a:lnTo>
                  <a:pt x="2190505" y="515679"/>
                </a:lnTo>
                <a:lnTo>
                  <a:pt x="2228394" y="495769"/>
                </a:lnTo>
                <a:lnTo>
                  <a:pt x="2265425" y="474725"/>
                </a:lnTo>
                <a:lnTo>
                  <a:pt x="2306573" y="449579"/>
                </a:lnTo>
                <a:lnTo>
                  <a:pt x="2344673" y="422909"/>
                </a:lnTo>
                <a:lnTo>
                  <a:pt x="2381433" y="395269"/>
                </a:lnTo>
                <a:lnTo>
                  <a:pt x="2416863" y="365540"/>
                </a:lnTo>
                <a:lnTo>
                  <a:pt x="2450532" y="333743"/>
                </a:lnTo>
                <a:lnTo>
                  <a:pt x="2482010" y="299897"/>
                </a:lnTo>
                <a:lnTo>
                  <a:pt x="2510890" y="263987"/>
                </a:lnTo>
                <a:lnTo>
                  <a:pt x="2536667" y="226134"/>
                </a:lnTo>
                <a:lnTo>
                  <a:pt x="2558982" y="186256"/>
                </a:lnTo>
                <a:lnTo>
                  <a:pt x="2577382" y="144405"/>
                </a:lnTo>
                <a:lnTo>
                  <a:pt x="2591433" y="100601"/>
                </a:lnTo>
                <a:lnTo>
                  <a:pt x="2600705" y="54863"/>
                </a:lnTo>
                <a:lnTo>
                  <a:pt x="2604515" y="18287"/>
                </a:lnTo>
                <a:lnTo>
                  <a:pt x="2604515" y="761"/>
                </a:lnTo>
                <a:lnTo>
                  <a:pt x="2594609" y="0"/>
                </a:lnTo>
                <a:close/>
              </a:path>
            </a:pathLst>
          </a:custGeom>
          <a:solidFill>
            <a:srgbClr val="000000"/>
          </a:solidFill>
        </p:spPr>
        <p:txBody>
          <a:bodyPr wrap="square" lIns="0" tIns="0" rIns="0" bIns="0" rtlCol="0"/>
          <a:lstStyle/>
          <a:p>
            <a:endParaRPr/>
          </a:p>
        </p:txBody>
      </p:sp>
      <p:sp>
        <p:nvSpPr>
          <p:cNvPr id="11" name="object 11"/>
          <p:cNvSpPr/>
          <p:nvPr/>
        </p:nvSpPr>
        <p:spPr>
          <a:xfrm>
            <a:off x="7469002" y="1354077"/>
            <a:ext cx="2604770" cy="4206240"/>
          </a:xfrm>
          <a:custGeom>
            <a:avLst/>
            <a:gdLst/>
            <a:ahLst/>
            <a:cxnLst/>
            <a:rect l="l" t="t" r="r" b="b"/>
            <a:pathLst>
              <a:path w="2604770" h="4206240">
                <a:moveTo>
                  <a:pt x="967520" y="4175759"/>
                </a:moveTo>
                <a:lnTo>
                  <a:pt x="884824" y="4175759"/>
                </a:lnTo>
                <a:lnTo>
                  <a:pt x="928759" y="4206239"/>
                </a:lnTo>
                <a:lnTo>
                  <a:pt x="1040147" y="4206239"/>
                </a:lnTo>
                <a:lnTo>
                  <a:pt x="967520" y="4175759"/>
                </a:lnTo>
                <a:close/>
              </a:path>
              <a:path w="2604770" h="4206240">
                <a:moveTo>
                  <a:pt x="1702132" y="4175759"/>
                </a:moveTo>
                <a:lnTo>
                  <a:pt x="1648349" y="4175759"/>
                </a:lnTo>
                <a:lnTo>
                  <a:pt x="1605527" y="4206239"/>
                </a:lnTo>
                <a:lnTo>
                  <a:pt x="1630305" y="4206239"/>
                </a:lnTo>
                <a:lnTo>
                  <a:pt x="1702132" y="4175759"/>
                </a:lnTo>
                <a:close/>
              </a:path>
              <a:path w="2604770" h="4206240">
                <a:moveTo>
                  <a:pt x="815928" y="4145279"/>
                </a:moveTo>
                <a:lnTo>
                  <a:pt x="754071" y="4145279"/>
                </a:lnTo>
                <a:lnTo>
                  <a:pt x="797429" y="4175759"/>
                </a:lnTo>
                <a:lnTo>
                  <a:pt x="892520" y="4175759"/>
                </a:lnTo>
                <a:lnTo>
                  <a:pt x="815928" y="4145279"/>
                </a:lnTo>
                <a:close/>
              </a:path>
              <a:path w="2604770" h="4206240">
                <a:moveTo>
                  <a:pt x="1776831" y="4175465"/>
                </a:moveTo>
                <a:lnTo>
                  <a:pt x="1776103" y="4175759"/>
                </a:lnTo>
                <a:lnTo>
                  <a:pt x="1776421" y="4175759"/>
                </a:lnTo>
                <a:lnTo>
                  <a:pt x="1776831" y="4175465"/>
                </a:lnTo>
                <a:close/>
              </a:path>
              <a:path w="2604770" h="4206240">
                <a:moveTo>
                  <a:pt x="1851427" y="4145279"/>
                </a:moveTo>
                <a:lnTo>
                  <a:pt x="1818823" y="4145279"/>
                </a:lnTo>
                <a:lnTo>
                  <a:pt x="1776831" y="4175465"/>
                </a:lnTo>
                <a:lnTo>
                  <a:pt x="1851427" y="4145279"/>
                </a:lnTo>
                <a:close/>
              </a:path>
              <a:path w="2604770" h="4206240">
                <a:moveTo>
                  <a:pt x="45649" y="548639"/>
                </a:moveTo>
                <a:lnTo>
                  <a:pt x="32785" y="548639"/>
                </a:lnTo>
                <a:lnTo>
                  <a:pt x="24717" y="579119"/>
                </a:lnTo>
                <a:lnTo>
                  <a:pt x="17672" y="609599"/>
                </a:lnTo>
                <a:lnTo>
                  <a:pt x="11702" y="609599"/>
                </a:lnTo>
                <a:lnTo>
                  <a:pt x="6857" y="640079"/>
                </a:lnTo>
                <a:lnTo>
                  <a:pt x="761" y="701039"/>
                </a:lnTo>
                <a:lnTo>
                  <a:pt x="0" y="731519"/>
                </a:lnTo>
                <a:lnTo>
                  <a:pt x="0" y="3505199"/>
                </a:lnTo>
                <a:lnTo>
                  <a:pt x="761" y="3535679"/>
                </a:lnTo>
                <a:lnTo>
                  <a:pt x="6857" y="3596639"/>
                </a:lnTo>
                <a:lnTo>
                  <a:pt x="12479" y="3627119"/>
                </a:lnTo>
                <a:lnTo>
                  <a:pt x="19400" y="3627119"/>
                </a:lnTo>
                <a:lnTo>
                  <a:pt x="27562" y="3657599"/>
                </a:lnTo>
                <a:lnTo>
                  <a:pt x="36905" y="3688079"/>
                </a:lnTo>
                <a:lnTo>
                  <a:pt x="47371" y="3718559"/>
                </a:lnTo>
                <a:lnTo>
                  <a:pt x="58899" y="3718559"/>
                </a:lnTo>
                <a:lnTo>
                  <a:pt x="71431" y="3749039"/>
                </a:lnTo>
                <a:lnTo>
                  <a:pt x="84907" y="3779519"/>
                </a:lnTo>
                <a:lnTo>
                  <a:pt x="99269" y="3779519"/>
                </a:lnTo>
                <a:lnTo>
                  <a:pt x="114456" y="3809999"/>
                </a:lnTo>
                <a:lnTo>
                  <a:pt x="130409" y="3809999"/>
                </a:lnTo>
                <a:lnTo>
                  <a:pt x="147070" y="3840479"/>
                </a:lnTo>
                <a:lnTo>
                  <a:pt x="164379" y="3870959"/>
                </a:lnTo>
                <a:lnTo>
                  <a:pt x="182276" y="3870959"/>
                </a:lnTo>
                <a:lnTo>
                  <a:pt x="200703" y="3901439"/>
                </a:lnTo>
                <a:lnTo>
                  <a:pt x="219600" y="3901439"/>
                </a:lnTo>
                <a:lnTo>
                  <a:pt x="238908" y="3931919"/>
                </a:lnTo>
                <a:lnTo>
                  <a:pt x="258567" y="3931919"/>
                </a:lnTo>
                <a:lnTo>
                  <a:pt x="278519" y="3962399"/>
                </a:lnTo>
                <a:lnTo>
                  <a:pt x="298703" y="3962399"/>
                </a:lnTo>
                <a:lnTo>
                  <a:pt x="339851" y="3992879"/>
                </a:lnTo>
                <a:lnTo>
                  <a:pt x="383285" y="4023359"/>
                </a:lnTo>
                <a:lnTo>
                  <a:pt x="422142" y="4023359"/>
                </a:lnTo>
                <a:lnTo>
                  <a:pt x="461704" y="4053839"/>
                </a:lnTo>
                <a:lnTo>
                  <a:pt x="501919" y="4084319"/>
                </a:lnTo>
                <a:lnTo>
                  <a:pt x="542737" y="4084319"/>
                </a:lnTo>
                <a:lnTo>
                  <a:pt x="584106" y="4114799"/>
                </a:lnTo>
                <a:lnTo>
                  <a:pt x="625976" y="4114799"/>
                </a:lnTo>
                <a:lnTo>
                  <a:pt x="668294" y="4145279"/>
                </a:lnTo>
                <a:lnTo>
                  <a:pt x="738527" y="4145279"/>
                </a:lnTo>
                <a:lnTo>
                  <a:pt x="584424" y="4084319"/>
                </a:lnTo>
                <a:lnTo>
                  <a:pt x="509286" y="4053839"/>
                </a:lnTo>
                <a:lnTo>
                  <a:pt x="436467" y="4023359"/>
                </a:lnTo>
                <a:lnTo>
                  <a:pt x="366749" y="3992879"/>
                </a:lnTo>
                <a:lnTo>
                  <a:pt x="300913" y="3962399"/>
                </a:lnTo>
                <a:lnTo>
                  <a:pt x="239743" y="3901439"/>
                </a:lnTo>
                <a:lnTo>
                  <a:pt x="184019" y="3870959"/>
                </a:lnTo>
                <a:lnTo>
                  <a:pt x="134525" y="3809999"/>
                </a:lnTo>
                <a:lnTo>
                  <a:pt x="92041" y="3749039"/>
                </a:lnTo>
                <a:lnTo>
                  <a:pt x="57351" y="3688079"/>
                </a:lnTo>
                <a:lnTo>
                  <a:pt x="31235" y="3627119"/>
                </a:lnTo>
                <a:lnTo>
                  <a:pt x="14477" y="3566159"/>
                </a:lnTo>
                <a:lnTo>
                  <a:pt x="12191" y="3566159"/>
                </a:lnTo>
                <a:lnTo>
                  <a:pt x="10667" y="3535679"/>
                </a:lnTo>
                <a:lnTo>
                  <a:pt x="10667" y="731519"/>
                </a:lnTo>
                <a:lnTo>
                  <a:pt x="12191" y="670559"/>
                </a:lnTo>
                <a:lnTo>
                  <a:pt x="14477" y="670559"/>
                </a:lnTo>
                <a:lnTo>
                  <a:pt x="17525" y="640079"/>
                </a:lnTo>
                <a:lnTo>
                  <a:pt x="22439" y="640079"/>
                </a:lnTo>
                <a:lnTo>
                  <a:pt x="28817" y="609599"/>
                </a:lnTo>
                <a:lnTo>
                  <a:pt x="36579" y="579119"/>
                </a:lnTo>
                <a:lnTo>
                  <a:pt x="45649" y="548639"/>
                </a:lnTo>
                <a:close/>
              </a:path>
              <a:path w="2604770" h="4206240">
                <a:moveTo>
                  <a:pt x="2350044" y="3931919"/>
                </a:moveTo>
                <a:lnTo>
                  <a:pt x="2338577" y="3931919"/>
                </a:lnTo>
                <a:lnTo>
                  <a:pt x="2300477" y="3962399"/>
                </a:lnTo>
                <a:lnTo>
                  <a:pt x="2260091" y="3992879"/>
                </a:lnTo>
                <a:lnTo>
                  <a:pt x="2222749" y="3992879"/>
                </a:lnTo>
                <a:lnTo>
                  <a:pt x="2184710" y="4023359"/>
                </a:lnTo>
                <a:lnTo>
                  <a:pt x="2146022" y="4053839"/>
                </a:lnTo>
                <a:lnTo>
                  <a:pt x="2106732" y="4053839"/>
                </a:lnTo>
                <a:lnTo>
                  <a:pt x="2066887" y="4084319"/>
                </a:lnTo>
                <a:lnTo>
                  <a:pt x="2026535" y="4084319"/>
                </a:lnTo>
                <a:lnTo>
                  <a:pt x="1985724" y="4114799"/>
                </a:lnTo>
                <a:lnTo>
                  <a:pt x="1944499" y="4114799"/>
                </a:lnTo>
                <a:lnTo>
                  <a:pt x="1902909" y="4145279"/>
                </a:lnTo>
                <a:lnTo>
                  <a:pt x="1927312" y="4145279"/>
                </a:lnTo>
                <a:lnTo>
                  <a:pt x="2077594" y="4084319"/>
                </a:lnTo>
                <a:lnTo>
                  <a:pt x="2150409" y="4053839"/>
                </a:lnTo>
                <a:lnTo>
                  <a:pt x="2220617" y="4023359"/>
                </a:lnTo>
                <a:lnTo>
                  <a:pt x="2287426" y="3992879"/>
                </a:lnTo>
                <a:lnTo>
                  <a:pt x="2350044" y="3931919"/>
                </a:lnTo>
                <a:close/>
              </a:path>
              <a:path w="2604770" h="4206240">
                <a:moveTo>
                  <a:pt x="2359552" y="3926891"/>
                </a:moveTo>
                <a:lnTo>
                  <a:pt x="2350044" y="3931919"/>
                </a:lnTo>
                <a:lnTo>
                  <a:pt x="2356614" y="3931919"/>
                </a:lnTo>
                <a:lnTo>
                  <a:pt x="2359552" y="3926891"/>
                </a:lnTo>
                <a:close/>
              </a:path>
              <a:path w="2604770" h="4206240">
                <a:moveTo>
                  <a:pt x="2523804" y="3749039"/>
                </a:moveTo>
                <a:lnTo>
                  <a:pt x="2515159" y="3749039"/>
                </a:lnTo>
                <a:lnTo>
                  <a:pt x="2501962" y="3779519"/>
                </a:lnTo>
                <a:lnTo>
                  <a:pt x="2488019" y="3779519"/>
                </a:lnTo>
                <a:lnTo>
                  <a:pt x="2473388" y="3809999"/>
                </a:lnTo>
                <a:lnTo>
                  <a:pt x="2458129" y="3840479"/>
                </a:lnTo>
                <a:lnTo>
                  <a:pt x="2442298" y="3840479"/>
                </a:lnTo>
                <a:lnTo>
                  <a:pt x="2425955" y="3870959"/>
                </a:lnTo>
                <a:lnTo>
                  <a:pt x="2409156" y="3870959"/>
                </a:lnTo>
                <a:lnTo>
                  <a:pt x="2391961" y="3901439"/>
                </a:lnTo>
                <a:lnTo>
                  <a:pt x="2374428" y="3901439"/>
                </a:lnTo>
                <a:lnTo>
                  <a:pt x="2359552" y="3926891"/>
                </a:lnTo>
                <a:lnTo>
                  <a:pt x="2407680" y="3901439"/>
                </a:lnTo>
                <a:lnTo>
                  <a:pt x="2459541" y="3840479"/>
                </a:lnTo>
                <a:lnTo>
                  <a:pt x="2504836" y="3779519"/>
                </a:lnTo>
                <a:lnTo>
                  <a:pt x="2523804" y="3749039"/>
                </a:lnTo>
                <a:close/>
              </a:path>
              <a:path w="2604770" h="4206240">
                <a:moveTo>
                  <a:pt x="2533367" y="3733674"/>
                </a:moveTo>
                <a:lnTo>
                  <a:pt x="2523804" y="3749039"/>
                </a:lnTo>
                <a:lnTo>
                  <a:pt x="2527553" y="3749039"/>
                </a:lnTo>
                <a:lnTo>
                  <a:pt x="2533367" y="3733674"/>
                </a:lnTo>
                <a:close/>
              </a:path>
              <a:path w="2604770" h="4206240">
                <a:moveTo>
                  <a:pt x="2557666" y="3688079"/>
                </a:moveTo>
                <a:lnTo>
                  <a:pt x="2549698" y="3688079"/>
                </a:lnTo>
                <a:lnTo>
                  <a:pt x="2539085" y="3718559"/>
                </a:lnTo>
                <a:lnTo>
                  <a:pt x="2533367" y="3733674"/>
                </a:lnTo>
                <a:lnTo>
                  <a:pt x="2542773" y="3718559"/>
                </a:lnTo>
                <a:lnTo>
                  <a:pt x="2557666" y="3688079"/>
                </a:lnTo>
                <a:close/>
              </a:path>
              <a:path w="2604770" h="4206240">
                <a:moveTo>
                  <a:pt x="2561608" y="3680013"/>
                </a:moveTo>
                <a:lnTo>
                  <a:pt x="2557666" y="3688079"/>
                </a:lnTo>
                <a:lnTo>
                  <a:pt x="2559332" y="3688079"/>
                </a:lnTo>
                <a:lnTo>
                  <a:pt x="2561608" y="3680013"/>
                </a:lnTo>
                <a:close/>
              </a:path>
              <a:path w="2604770" h="4206240">
                <a:moveTo>
                  <a:pt x="2394741" y="341076"/>
                </a:moveTo>
                <a:lnTo>
                  <a:pt x="2407849" y="365759"/>
                </a:lnTo>
                <a:lnTo>
                  <a:pt x="2423669" y="365759"/>
                </a:lnTo>
                <a:lnTo>
                  <a:pt x="2439076" y="396239"/>
                </a:lnTo>
                <a:lnTo>
                  <a:pt x="2454027" y="396239"/>
                </a:lnTo>
                <a:lnTo>
                  <a:pt x="2468476" y="426719"/>
                </a:lnTo>
                <a:lnTo>
                  <a:pt x="2482379" y="426719"/>
                </a:lnTo>
                <a:lnTo>
                  <a:pt x="2495691" y="457199"/>
                </a:lnTo>
                <a:lnTo>
                  <a:pt x="2508368" y="457199"/>
                </a:lnTo>
                <a:lnTo>
                  <a:pt x="2520364" y="487679"/>
                </a:lnTo>
                <a:lnTo>
                  <a:pt x="2531636" y="518159"/>
                </a:lnTo>
                <a:lnTo>
                  <a:pt x="2542138" y="518159"/>
                </a:lnTo>
                <a:lnTo>
                  <a:pt x="2551825" y="548639"/>
                </a:lnTo>
                <a:lnTo>
                  <a:pt x="2560654" y="548639"/>
                </a:lnTo>
                <a:lnTo>
                  <a:pt x="2568579" y="579119"/>
                </a:lnTo>
                <a:lnTo>
                  <a:pt x="2575556" y="609599"/>
                </a:lnTo>
                <a:lnTo>
                  <a:pt x="2581539" y="609599"/>
                </a:lnTo>
                <a:lnTo>
                  <a:pt x="2586485" y="640079"/>
                </a:lnTo>
                <a:lnTo>
                  <a:pt x="2590349" y="670559"/>
                </a:lnTo>
                <a:lnTo>
                  <a:pt x="2593085" y="670559"/>
                </a:lnTo>
                <a:lnTo>
                  <a:pt x="2594609" y="731519"/>
                </a:lnTo>
                <a:lnTo>
                  <a:pt x="2594609" y="3505199"/>
                </a:lnTo>
                <a:lnTo>
                  <a:pt x="2593085" y="3566159"/>
                </a:lnTo>
                <a:lnTo>
                  <a:pt x="2590799" y="3566159"/>
                </a:lnTo>
                <a:lnTo>
                  <a:pt x="2586927" y="3596639"/>
                </a:lnTo>
                <a:lnTo>
                  <a:pt x="2581786" y="3627119"/>
                </a:lnTo>
                <a:lnTo>
                  <a:pt x="2575434" y="3627119"/>
                </a:lnTo>
                <a:lnTo>
                  <a:pt x="2567930" y="3657599"/>
                </a:lnTo>
                <a:lnTo>
                  <a:pt x="2561608" y="3680013"/>
                </a:lnTo>
                <a:lnTo>
                  <a:pt x="2572560" y="3657599"/>
                </a:lnTo>
                <a:lnTo>
                  <a:pt x="2593404" y="3596639"/>
                </a:lnTo>
                <a:lnTo>
                  <a:pt x="2604515" y="3535679"/>
                </a:lnTo>
                <a:lnTo>
                  <a:pt x="2604515" y="701039"/>
                </a:lnTo>
                <a:lnTo>
                  <a:pt x="2588506" y="609599"/>
                </a:lnTo>
                <a:lnTo>
                  <a:pt x="2564131" y="548639"/>
                </a:lnTo>
                <a:lnTo>
                  <a:pt x="2530687" y="487679"/>
                </a:lnTo>
                <a:lnTo>
                  <a:pt x="2488995" y="426719"/>
                </a:lnTo>
                <a:lnTo>
                  <a:pt x="2439873" y="365759"/>
                </a:lnTo>
                <a:lnTo>
                  <a:pt x="2394741" y="341076"/>
                </a:lnTo>
                <a:close/>
              </a:path>
              <a:path w="2604770" h="4206240">
                <a:moveTo>
                  <a:pt x="123146" y="426719"/>
                </a:moveTo>
                <a:lnTo>
                  <a:pt x="113678" y="426719"/>
                </a:lnTo>
                <a:lnTo>
                  <a:pt x="99860" y="457199"/>
                </a:lnTo>
                <a:lnTo>
                  <a:pt x="86711" y="457199"/>
                </a:lnTo>
                <a:lnTo>
                  <a:pt x="74283" y="487679"/>
                </a:lnTo>
                <a:lnTo>
                  <a:pt x="62625" y="518159"/>
                </a:lnTo>
                <a:lnTo>
                  <a:pt x="51789" y="518159"/>
                </a:lnTo>
                <a:lnTo>
                  <a:pt x="41826" y="548639"/>
                </a:lnTo>
                <a:lnTo>
                  <a:pt x="55948" y="548639"/>
                </a:lnTo>
                <a:lnTo>
                  <a:pt x="67399" y="518159"/>
                </a:lnTo>
                <a:lnTo>
                  <a:pt x="79922" y="487679"/>
                </a:lnTo>
                <a:lnTo>
                  <a:pt x="93439" y="487679"/>
                </a:lnTo>
                <a:lnTo>
                  <a:pt x="107874" y="457199"/>
                </a:lnTo>
                <a:lnTo>
                  <a:pt x="123146" y="426719"/>
                </a:lnTo>
                <a:close/>
              </a:path>
              <a:path w="2604770" h="4206240">
                <a:moveTo>
                  <a:pt x="155895" y="396239"/>
                </a:moveTo>
                <a:lnTo>
                  <a:pt x="143122" y="396239"/>
                </a:lnTo>
                <a:lnTo>
                  <a:pt x="128116" y="426719"/>
                </a:lnTo>
                <a:lnTo>
                  <a:pt x="139179" y="426719"/>
                </a:lnTo>
                <a:lnTo>
                  <a:pt x="155895" y="396239"/>
                </a:lnTo>
                <a:close/>
              </a:path>
              <a:path w="2604770" h="4206240">
                <a:moveTo>
                  <a:pt x="191059" y="365759"/>
                </a:moveTo>
                <a:lnTo>
                  <a:pt x="174638" y="365759"/>
                </a:lnTo>
                <a:lnTo>
                  <a:pt x="158646" y="396239"/>
                </a:lnTo>
                <a:lnTo>
                  <a:pt x="173214" y="396239"/>
                </a:lnTo>
                <a:lnTo>
                  <a:pt x="191059" y="365759"/>
                </a:lnTo>
                <a:close/>
              </a:path>
              <a:path w="2604770" h="4206240">
                <a:moveTo>
                  <a:pt x="209352" y="335279"/>
                </a:moveTo>
                <a:lnTo>
                  <a:pt x="207823" y="335279"/>
                </a:lnTo>
                <a:lnTo>
                  <a:pt x="191047" y="365759"/>
                </a:lnTo>
                <a:lnTo>
                  <a:pt x="209352" y="335279"/>
                </a:lnTo>
                <a:close/>
              </a:path>
              <a:path w="2604770" h="4206240">
                <a:moveTo>
                  <a:pt x="2391663" y="335279"/>
                </a:moveTo>
                <a:lnTo>
                  <a:pt x="2384143" y="335279"/>
                </a:lnTo>
                <a:lnTo>
                  <a:pt x="2394741" y="341076"/>
                </a:lnTo>
                <a:lnTo>
                  <a:pt x="2391663" y="335279"/>
                </a:lnTo>
                <a:close/>
              </a:path>
              <a:path w="2604770" h="4206240">
                <a:moveTo>
                  <a:pt x="246969" y="304799"/>
                </a:moveTo>
                <a:lnTo>
                  <a:pt x="242270" y="304799"/>
                </a:lnTo>
                <a:lnTo>
                  <a:pt x="224914" y="335279"/>
                </a:lnTo>
                <a:lnTo>
                  <a:pt x="228015" y="335279"/>
                </a:lnTo>
                <a:lnTo>
                  <a:pt x="246969" y="304799"/>
                </a:lnTo>
                <a:close/>
              </a:path>
              <a:path w="2604770" h="4206240">
                <a:moveTo>
                  <a:pt x="2276089" y="252986"/>
                </a:moveTo>
                <a:lnTo>
                  <a:pt x="2300477" y="274319"/>
                </a:lnTo>
                <a:lnTo>
                  <a:pt x="2339339" y="304799"/>
                </a:lnTo>
                <a:lnTo>
                  <a:pt x="2375153" y="335279"/>
                </a:lnTo>
                <a:lnTo>
                  <a:pt x="2384143" y="335279"/>
                </a:lnTo>
                <a:lnTo>
                  <a:pt x="2322624" y="274319"/>
                </a:lnTo>
                <a:lnTo>
                  <a:pt x="2276089" y="252986"/>
                </a:lnTo>
                <a:close/>
              </a:path>
              <a:path w="2604770" h="4206240">
                <a:moveTo>
                  <a:pt x="547176" y="152399"/>
                </a:moveTo>
                <a:lnTo>
                  <a:pt x="493733" y="152399"/>
                </a:lnTo>
                <a:lnTo>
                  <a:pt x="454247" y="182879"/>
                </a:lnTo>
                <a:lnTo>
                  <a:pt x="415403" y="213359"/>
                </a:lnTo>
                <a:lnTo>
                  <a:pt x="377253" y="213359"/>
                </a:lnTo>
                <a:lnTo>
                  <a:pt x="339851" y="243839"/>
                </a:lnTo>
                <a:lnTo>
                  <a:pt x="298703" y="274319"/>
                </a:lnTo>
                <a:lnTo>
                  <a:pt x="259841" y="304799"/>
                </a:lnTo>
                <a:lnTo>
                  <a:pt x="285440" y="304799"/>
                </a:lnTo>
                <a:lnTo>
                  <a:pt x="304799" y="274319"/>
                </a:lnTo>
                <a:lnTo>
                  <a:pt x="345185" y="243839"/>
                </a:lnTo>
                <a:lnTo>
                  <a:pt x="387857" y="243839"/>
                </a:lnTo>
                <a:lnTo>
                  <a:pt x="426814" y="213359"/>
                </a:lnTo>
                <a:lnTo>
                  <a:pt x="466380" y="182879"/>
                </a:lnTo>
                <a:lnTo>
                  <a:pt x="506514" y="182879"/>
                </a:lnTo>
                <a:lnTo>
                  <a:pt x="547176" y="152399"/>
                </a:lnTo>
                <a:close/>
              </a:path>
              <a:path w="2604770" h="4206240">
                <a:moveTo>
                  <a:pt x="2265632" y="243839"/>
                </a:moveTo>
                <a:lnTo>
                  <a:pt x="2256137" y="243839"/>
                </a:lnTo>
                <a:lnTo>
                  <a:pt x="2276089" y="252986"/>
                </a:lnTo>
                <a:lnTo>
                  <a:pt x="2265632" y="243839"/>
                </a:lnTo>
                <a:close/>
              </a:path>
              <a:path w="2604770" h="4206240">
                <a:moveTo>
                  <a:pt x="2201029" y="220059"/>
                </a:moveTo>
                <a:lnTo>
                  <a:pt x="2229758" y="243839"/>
                </a:lnTo>
                <a:lnTo>
                  <a:pt x="2256137" y="243839"/>
                </a:lnTo>
                <a:lnTo>
                  <a:pt x="2201029" y="220059"/>
                </a:lnTo>
                <a:close/>
              </a:path>
              <a:path w="2604770" h="4206240">
                <a:moveTo>
                  <a:pt x="2155243" y="182879"/>
                </a:moveTo>
                <a:lnTo>
                  <a:pt x="2148521" y="182879"/>
                </a:lnTo>
                <a:lnTo>
                  <a:pt x="2185502" y="213359"/>
                </a:lnTo>
                <a:lnTo>
                  <a:pt x="2201029" y="220059"/>
                </a:lnTo>
                <a:lnTo>
                  <a:pt x="2192935" y="213359"/>
                </a:lnTo>
                <a:lnTo>
                  <a:pt x="2155243" y="182879"/>
                </a:lnTo>
                <a:close/>
              </a:path>
              <a:path w="2604770" h="4206240">
                <a:moveTo>
                  <a:pt x="2035069" y="121919"/>
                </a:moveTo>
                <a:lnTo>
                  <a:pt x="1997397" y="121919"/>
                </a:lnTo>
                <a:lnTo>
                  <a:pt x="2037759" y="152399"/>
                </a:lnTo>
                <a:lnTo>
                  <a:pt x="2077575" y="152399"/>
                </a:lnTo>
                <a:lnTo>
                  <a:pt x="2116763" y="182879"/>
                </a:lnTo>
                <a:lnTo>
                  <a:pt x="2148521" y="182879"/>
                </a:lnTo>
                <a:lnTo>
                  <a:pt x="2111540" y="152399"/>
                </a:lnTo>
                <a:lnTo>
                  <a:pt x="2035069" y="121919"/>
                </a:lnTo>
                <a:close/>
              </a:path>
              <a:path w="2604770" h="4206240">
                <a:moveTo>
                  <a:pt x="629917" y="121919"/>
                </a:moveTo>
                <a:lnTo>
                  <a:pt x="574420" y="121919"/>
                </a:lnTo>
                <a:lnTo>
                  <a:pt x="533809" y="152399"/>
                </a:lnTo>
                <a:lnTo>
                  <a:pt x="588324" y="152399"/>
                </a:lnTo>
                <a:lnTo>
                  <a:pt x="629917" y="121919"/>
                </a:lnTo>
                <a:close/>
              </a:path>
              <a:path w="2604770" h="4206240">
                <a:moveTo>
                  <a:pt x="714275" y="91439"/>
                </a:moveTo>
                <a:lnTo>
                  <a:pt x="657040" y="91439"/>
                </a:lnTo>
                <a:lnTo>
                  <a:pt x="615515" y="121919"/>
                </a:lnTo>
                <a:lnTo>
                  <a:pt x="671915" y="121919"/>
                </a:lnTo>
                <a:lnTo>
                  <a:pt x="714275" y="91439"/>
                </a:lnTo>
                <a:close/>
              </a:path>
              <a:path w="2604770" h="4206240">
                <a:moveTo>
                  <a:pt x="1798812" y="60959"/>
                </a:moveTo>
                <a:lnTo>
                  <a:pt x="1790188" y="60959"/>
                </a:lnTo>
                <a:lnTo>
                  <a:pt x="1832082" y="91439"/>
                </a:lnTo>
                <a:lnTo>
                  <a:pt x="1873829" y="91439"/>
                </a:lnTo>
                <a:lnTo>
                  <a:pt x="1915351" y="121919"/>
                </a:lnTo>
                <a:lnTo>
                  <a:pt x="1956911" y="121919"/>
                </a:lnTo>
                <a:lnTo>
                  <a:pt x="1798812" y="60959"/>
                </a:lnTo>
                <a:close/>
              </a:path>
              <a:path w="2604770" h="4206240">
                <a:moveTo>
                  <a:pt x="843123" y="60959"/>
                </a:moveTo>
                <a:lnTo>
                  <a:pt x="783669" y="60959"/>
                </a:lnTo>
                <a:lnTo>
                  <a:pt x="741170" y="91439"/>
                </a:lnTo>
                <a:lnTo>
                  <a:pt x="799920" y="91439"/>
                </a:lnTo>
                <a:lnTo>
                  <a:pt x="843123" y="60959"/>
                </a:lnTo>
                <a:close/>
              </a:path>
              <a:path w="2604770" h="4206240">
                <a:moveTo>
                  <a:pt x="1017512" y="30479"/>
                </a:moveTo>
                <a:lnTo>
                  <a:pt x="955327" y="30479"/>
                </a:lnTo>
                <a:lnTo>
                  <a:pt x="912269" y="60959"/>
                </a:lnTo>
                <a:lnTo>
                  <a:pt x="973760" y="60959"/>
                </a:lnTo>
                <a:lnTo>
                  <a:pt x="1017512" y="30479"/>
                </a:lnTo>
                <a:close/>
              </a:path>
              <a:path w="2604770" h="4206240">
                <a:moveTo>
                  <a:pt x="1643806" y="30479"/>
                </a:moveTo>
                <a:lnTo>
                  <a:pt x="1581354" y="30479"/>
                </a:lnTo>
                <a:lnTo>
                  <a:pt x="1622769" y="60959"/>
                </a:lnTo>
                <a:lnTo>
                  <a:pt x="1720513" y="60959"/>
                </a:lnTo>
                <a:lnTo>
                  <a:pt x="1643806" y="30479"/>
                </a:lnTo>
                <a:close/>
              </a:path>
              <a:path w="2604770" h="4206240">
                <a:moveTo>
                  <a:pt x="1302257" y="0"/>
                </a:moveTo>
                <a:lnTo>
                  <a:pt x="1235963" y="30479"/>
                </a:lnTo>
                <a:lnTo>
                  <a:pt x="1369313" y="30479"/>
                </a:lnTo>
                <a:lnTo>
                  <a:pt x="1302257" y="0"/>
                </a:lnTo>
                <a:close/>
              </a:path>
            </a:pathLst>
          </a:custGeom>
          <a:solidFill>
            <a:srgbClr val="000000"/>
          </a:solidFill>
        </p:spPr>
        <p:txBody>
          <a:bodyPr wrap="square" lIns="0" tIns="0" rIns="0" bIns="0" rtlCol="0"/>
          <a:lstStyle/>
          <a:p>
            <a:endParaRPr/>
          </a:p>
        </p:txBody>
      </p:sp>
      <p:sp>
        <p:nvSpPr>
          <p:cNvPr id="12" name="object 12"/>
          <p:cNvSpPr txBox="1"/>
          <p:nvPr/>
        </p:nvSpPr>
        <p:spPr>
          <a:xfrm>
            <a:off x="1847194" y="4814787"/>
            <a:ext cx="5155565" cy="843821"/>
          </a:xfrm>
          <a:prstGeom prst="rect">
            <a:avLst/>
          </a:prstGeom>
        </p:spPr>
        <p:txBody>
          <a:bodyPr vert="horz" wrap="square" lIns="0" tIns="0" rIns="0" bIns="0" rtlCol="0">
            <a:spAutoFit/>
          </a:bodyPr>
          <a:lstStyle/>
          <a:p>
            <a:pPr marL="2764155">
              <a:lnSpc>
                <a:spcPct val="100000"/>
              </a:lnSpc>
            </a:pPr>
            <a:r>
              <a:rPr sz="2150" spc="-5" dirty="0">
                <a:latin typeface="Arial"/>
                <a:cs typeface="Arial"/>
              </a:rPr>
              <a:t>Ajax-call</a:t>
            </a:r>
            <a:r>
              <a:rPr sz="2150" dirty="0">
                <a:latin typeface="Arial"/>
                <a:cs typeface="Arial"/>
              </a:rPr>
              <a:t>, </a:t>
            </a:r>
            <a:r>
              <a:rPr sz="2150" spc="-5" dirty="0">
                <a:latin typeface="Arial"/>
                <a:cs typeface="Arial"/>
              </a:rPr>
              <a:t>me</a:t>
            </a:r>
            <a:r>
              <a:rPr sz="2150" dirty="0">
                <a:latin typeface="Arial"/>
                <a:cs typeface="Arial"/>
              </a:rPr>
              <a:t>t</a:t>
            </a:r>
            <a:r>
              <a:rPr sz="2150" spc="-20" dirty="0">
                <a:latin typeface="Arial"/>
                <a:cs typeface="Arial"/>
              </a:rPr>
              <a:t> </a:t>
            </a:r>
            <a:r>
              <a:rPr sz="2150" b="1" spc="-5" dirty="0">
                <a:solidFill>
                  <a:srgbClr val="FF0000"/>
                </a:solidFill>
                <a:latin typeface="Courier New"/>
                <a:cs typeface="Courier New"/>
              </a:rPr>
              <a:t>Http</a:t>
            </a:r>
            <a:endParaRPr sz="2150" b="1" dirty="0">
              <a:solidFill>
                <a:srgbClr val="FF0000"/>
              </a:solidFill>
              <a:latin typeface="Courier New"/>
              <a:cs typeface="Courier New"/>
            </a:endParaRPr>
          </a:p>
          <a:p>
            <a:pPr marL="12700">
              <a:lnSpc>
                <a:spcPct val="100000"/>
              </a:lnSpc>
              <a:spcBef>
                <a:spcPts val="395"/>
              </a:spcBef>
            </a:pPr>
            <a:r>
              <a:rPr sz="3000" dirty="0">
                <a:solidFill>
                  <a:srgbClr val="FFFFFF"/>
                </a:solidFill>
                <a:latin typeface="Verdana"/>
                <a:cs typeface="Verdana"/>
              </a:rPr>
              <a:t>Service</a:t>
            </a:r>
            <a:endParaRPr sz="3000" dirty="0">
              <a:latin typeface="Verdana"/>
              <a:cs typeface="Verdana"/>
            </a:endParaRPr>
          </a:p>
        </p:txBody>
      </p:sp>
      <p:sp>
        <p:nvSpPr>
          <p:cNvPr id="13" name="object 13"/>
          <p:cNvSpPr txBox="1"/>
          <p:nvPr/>
        </p:nvSpPr>
        <p:spPr>
          <a:xfrm>
            <a:off x="7609478" y="2847041"/>
            <a:ext cx="2322830" cy="1407160"/>
          </a:xfrm>
          <a:prstGeom prst="rect">
            <a:avLst/>
          </a:prstGeom>
        </p:spPr>
        <p:txBody>
          <a:bodyPr vert="horz" wrap="square" lIns="0" tIns="0" rIns="0" bIns="0" rtlCol="0">
            <a:spAutoFit/>
          </a:bodyPr>
          <a:lstStyle/>
          <a:p>
            <a:pPr marL="12065" marR="5080" algn="ctr">
              <a:lnSpc>
                <a:spcPct val="166000"/>
              </a:lnSpc>
            </a:pPr>
            <a:r>
              <a:rPr sz="2600" spc="-75" dirty="0">
                <a:solidFill>
                  <a:srgbClr val="FFFFFF"/>
                </a:solidFill>
                <a:latin typeface="Arial"/>
                <a:cs typeface="Arial"/>
              </a:rPr>
              <a:t>W</a:t>
            </a:r>
            <a:r>
              <a:rPr sz="2600" spc="-20" dirty="0">
                <a:solidFill>
                  <a:srgbClr val="FFFFFF"/>
                </a:solidFill>
                <a:latin typeface="Arial"/>
                <a:cs typeface="Arial"/>
              </a:rPr>
              <a:t>ebserve</a:t>
            </a:r>
            <a:r>
              <a:rPr sz="2600" spc="-155" dirty="0">
                <a:solidFill>
                  <a:srgbClr val="FFFFFF"/>
                </a:solidFill>
                <a:latin typeface="Arial"/>
                <a:cs typeface="Arial"/>
              </a:rPr>
              <a:t>r</a:t>
            </a:r>
            <a:r>
              <a:rPr sz="2600" spc="-10" dirty="0">
                <a:solidFill>
                  <a:srgbClr val="FFFFFF"/>
                </a:solidFill>
                <a:latin typeface="Arial"/>
                <a:cs typeface="Arial"/>
              </a:rPr>
              <a:t>,</a:t>
            </a:r>
            <a:r>
              <a:rPr sz="2600" spc="-5" dirty="0">
                <a:solidFill>
                  <a:srgbClr val="FFFFFF"/>
                </a:solidFill>
                <a:latin typeface="Arial"/>
                <a:cs typeface="Arial"/>
              </a:rPr>
              <a:t> </a:t>
            </a:r>
            <a:r>
              <a:rPr sz="2600" spc="-20" dirty="0">
                <a:solidFill>
                  <a:srgbClr val="FFFFFF"/>
                </a:solidFill>
                <a:latin typeface="Arial"/>
                <a:cs typeface="Arial"/>
              </a:rPr>
              <a:t>met AP</a:t>
            </a:r>
            <a:r>
              <a:rPr sz="2600" spc="-10" dirty="0">
                <a:solidFill>
                  <a:srgbClr val="FFFFFF"/>
                </a:solidFill>
                <a:latin typeface="Arial"/>
                <a:cs typeface="Arial"/>
              </a:rPr>
              <a:t>I </a:t>
            </a:r>
            <a:r>
              <a:rPr sz="2600" spc="-20" dirty="0">
                <a:solidFill>
                  <a:srgbClr val="FFFFFF"/>
                </a:solidFill>
                <a:latin typeface="Arial"/>
                <a:cs typeface="Arial"/>
              </a:rPr>
              <a:t>&amp;</a:t>
            </a:r>
            <a:endParaRPr sz="2600">
              <a:latin typeface="Arial"/>
              <a:cs typeface="Arial"/>
            </a:endParaRPr>
          </a:p>
          <a:p>
            <a:pPr algn="ctr">
              <a:lnSpc>
                <a:spcPts val="3110"/>
              </a:lnSpc>
            </a:pPr>
            <a:r>
              <a:rPr sz="2600" spc="-20" dirty="0">
                <a:solidFill>
                  <a:srgbClr val="FFFFFF"/>
                </a:solidFill>
                <a:latin typeface="Arial"/>
                <a:cs typeface="Arial"/>
              </a:rPr>
              <a:t>Database</a:t>
            </a:r>
            <a:endParaRPr sz="2600">
              <a:latin typeface="Arial"/>
              <a:cs typeface="Arial"/>
            </a:endParaRPr>
          </a:p>
        </p:txBody>
      </p:sp>
      <p:sp>
        <p:nvSpPr>
          <p:cNvPr id="14" name="object 14"/>
          <p:cNvSpPr/>
          <p:nvPr/>
        </p:nvSpPr>
        <p:spPr>
          <a:xfrm>
            <a:off x="2272927" y="3224031"/>
            <a:ext cx="401320" cy="783590"/>
          </a:xfrm>
          <a:custGeom>
            <a:avLst/>
            <a:gdLst/>
            <a:ahLst/>
            <a:cxnLst/>
            <a:rect l="l" t="t" r="r" b="b"/>
            <a:pathLst>
              <a:path w="401319" h="783589">
                <a:moveTo>
                  <a:pt x="400811" y="582929"/>
                </a:moveTo>
                <a:lnTo>
                  <a:pt x="0" y="582929"/>
                </a:lnTo>
                <a:lnTo>
                  <a:pt x="200405" y="783335"/>
                </a:lnTo>
                <a:lnTo>
                  <a:pt x="400811" y="582929"/>
                </a:lnTo>
                <a:close/>
              </a:path>
              <a:path w="401319" h="783589">
                <a:moveTo>
                  <a:pt x="300989" y="0"/>
                </a:moveTo>
                <a:lnTo>
                  <a:pt x="99821" y="0"/>
                </a:lnTo>
                <a:lnTo>
                  <a:pt x="99821" y="582929"/>
                </a:lnTo>
                <a:lnTo>
                  <a:pt x="300989" y="582929"/>
                </a:lnTo>
                <a:lnTo>
                  <a:pt x="300989" y="0"/>
                </a:lnTo>
                <a:close/>
              </a:path>
            </a:pathLst>
          </a:custGeom>
          <a:solidFill>
            <a:srgbClr val="FFFFFF"/>
          </a:solidFill>
        </p:spPr>
        <p:txBody>
          <a:bodyPr wrap="square" lIns="0" tIns="0" rIns="0" bIns="0" rtlCol="0"/>
          <a:lstStyle/>
          <a:p>
            <a:endParaRPr/>
          </a:p>
        </p:txBody>
      </p:sp>
      <p:sp>
        <p:nvSpPr>
          <p:cNvPr id="15" name="object 15"/>
          <p:cNvSpPr/>
          <p:nvPr/>
        </p:nvSpPr>
        <p:spPr>
          <a:xfrm>
            <a:off x="2260735" y="3218697"/>
            <a:ext cx="426084" cy="795655"/>
          </a:xfrm>
          <a:custGeom>
            <a:avLst/>
            <a:gdLst/>
            <a:ahLst/>
            <a:cxnLst/>
            <a:rect l="l" t="t" r="r" b="b"/>
            <a:pathLst>
              <a:path w="426085" h="795654">
                <a:moveTo>
                  <a:pt x="107441" y="582929"/>
                </a:moveTo>
                <a:lnTo>
                  <a:pt x="0" y="582929"/>
                </a:lnTo>
                <a:lnTo>
                  <a:pt x="212597" y="795527"/>
                </a:lnTo>
                <a:lnTo>
                  <a:pt x="223304" y="784859"/>
                </a:lnTo>
                <a:lnTo>
                  <a:pt x="208787" y="784859"/>
                </a:lnTo>
                <a:lnTo>
                  <a:pt x="212605" y="781057"/>
                </a:lnTo>
                <a:lnTo>
                  <a:pt x="24383" y="592835"/>
                </a:lnTo>
                <a:lnTo>
                  <a:pt x="12191" y="592835"/>
                </a:lnTo>
                <a:lnTo>
                  <a:pt x="16001" y="584453"/>
                </a:lnTo>
                <a:lnTo>
                  <a:pt x="107441" y="584453"/>
                </a:lnTo>
                <a:lnTo>
                  <a:pt x="107441" y="582929"/>
                </a:lnTo>
                <a:close/>
              </a:path>
              <a:path w="426085" h="795654">
                <a:moveTo>
                  <a:pt x="212605" y="781057"/>
                </a:moveTo>
                <a:lnTo>
                  <a:pt x="208787" y="784859"/>
                </a:lnTo>
                <a:lnTo>
                  <a:pt x="216407" y="784859"/>
                </a:lnTo>
                <a:lnTo>
                  <a:pt x="212605" y="781057"/>
                </a:lnTo>
                <a:close/>
              </a:path>
              <a:path w="426085" h="795654">
                <a:moveTo>
                  <a:pt x="409955" y="584453"/>
                </a:moveTo>
                <a:lnTo>
                  <a:pt x="212605" y="781057"/>
                </a:lnTo>
                <a:lnTo>
                  <a:pt x="216407" y="784859"/>
                </a:lnTo>
                <a:lnTo>
                  <a:pt x="223304" y="784859"/>
                </a:lnTo>
                <a:lnTo>
                  <a:pt x="416016" y="592835"/>
                </a:lnTo>
                <a:lnTo>
                  <a:pt x="413003" y="592835"/>
                </a:lnTo>
                <a:lnTo>
                  <a:pt x="409955" y="584453"/>
                </a:lnTo>
                <a:close/>
              </a:path>
              <a:path w="426085" h="795654">
                <a:moveTo>
                  <a:pt x="16001" y="584453"/>
                </a:moveTo>
                <a:lnTo>
                  <a:pt x="12191" y="592835"/>
                </a:lnTo>
                <a:lnTo>
                  <a:pt x="24383" y="592835"/>
                </a:lnTo>
                <a:lnTo>
                  <a:pt x="16001" y="584453"/>
                </a:lnTo>
                <a:close/>
              </a:path>
              <a:path w="426085" h="795654">
                <a:moveTo>
                  <a:pt x="107441" y="584453"/>
                </a:moveTo>
                <a:lnTo>
                  <a:pt x="16001" y="584453"/>
                </a:lnTo>
                <a:lnTo>
                  <a:pt x="24383" y="592835"/>
                </a:lnTo>
                <a:lnTo>
                  <a:pt x="117347" y="592835"/>
                </a:lnTo>
                <a:lnTo>
                  <a:pt x="117347" y="588263"/>
                </a:lnTo>
                <a:lnTo>
                  <a:pt x="107441" y="588263"/>
                </a:lnTo>
                <a:lnTo>
                  <a:pt x="107441" y="584453"/>
                </a:lnTo>
                <a:close/>
              </a:path>
              <a:path w="426085" h="795654">
                <a:moveTo>
                  <a:pt x="307847" y="5333"/>
                </a:moveTo>
                <a:lnTo>
                  <a:pt x="307847" y="592835"/>
                </a:lnTo>
                <a:lnTo>
                  <a:pt x="401542" y="592835"/>
                </a:lnTo>
                <a:lnTo>
                  <a:pt x="406131" y="588263"/>
                </a:lnTo>
                <a:lnTo>
                  <a:pt x="318515" y="588263"/>
                </a:lnTo>
                <a:lnTo>
                  <a:pt x="313181" y="582929"/>
                </a:lnTo>
                <a:lnTo>
                  <a:pt x="318515" y="582929"/>
                </a:lnTo>
                <a:lnTo>
                  <a:pt x="318515" y="10667"/>
                </a:lnTo>
                <a:lnTo>
                  <a:pt x="313181" y="10667"/>
                </a:lnTo>
                <a:lnTo>
                  <a:pt x="307847" y="5333"/>
                </a:lnTo>
                <a:close/>
              </a:path>
              <a:path w="426085" h="795654">
                <a:moveTo>
                  <a:pt x="424428" y="584453"/>
                </a:moveTo>
                <a:lnTo>
                  <a:pt x="409955" y="584453"/>
                </a:lnTo>
                <a:lnTo>
                  <a:pt x="413003" y="592835"/>
                </a:lnTo>
                <a:lnTo>
                  <a:pt x="416016" y="592835"/>
                </a:lnTo>
                <a:lnTo>
                  <a:pt x="424428" y="584453"/>
                </a:lnTo>
                <a:close/>
              </a:path>
              <a:path w="426085" h="795654">
                <a:moveTo>
                  <a:pt x="318515" y="0"/>
                </a:moveTo>
                <a:lnTo>
                  <a:pt x="107441" y="0"/>
                </a:lnTo>
                <a:lnTo>
                  <a:pt x="107441" y="588263"/>
                </a:lnTo>
                <a:lnTo>
                  <a:pt x="112013" y="582929"/>
                </a:lnTo>
                <a:lnTo>
                  <a:pt x="117347" y="582929"/>
                </a:lnTo>
                <a:lnTo>
                  <a:pt x="117347" y="10667"/>
                </a:lnTo>
                <a:lnTo>
                  <a:pt x="112013" y="10667"/>
                </a:lnTo>
                <a:lnTo>
                  <a:pt x="117347" y="5333"/>
                </a:lnTo>
                <a:lnTo>
                  <a:pt x="318515" y="5333"/>
                </a:lnTo>
                <a:lnTo>
                  <a:pt x="318515" y="0"/>
                </a:lnTo>
                <a:close/>
              </a:path>
              <a:path w="426085" h="795654">
                <a:moveTo>
                  <a:pt x="117347" y="582929"/>
                </a:moveTo>
                <a:lnTo>
                  <a:pt x="112013" y="582929"/>
                </a:lnTo>
                <a:lnTo>
                  <a:pt x="107441" y="588263"/>
                </a:lnTo>
                <a:lnTo>
                  <a:pt x="117347" y="588263"/>
                </a:lnTo>
                <a:lnTo>
                  <a:pt x="117347" y="582929"/>
                </a:lnTo>
                <a:close/>
              </a:path>
              <a:path w="426085" h="795654">
                <a:moveTo>
                  <a:pt x="318515" y="582929"/>
                </a:moveTo>
                <a:lnTo>
                  <a:pt x="313181" y="582929"/>
                </a:lnTo>
                <a:lnTo>
                  <a:pt x="318515" y="588263"/>
                </a:lnTo>
                <a:lnTo>
                  <a:pt x="318515" y="582929"/>
                </a:lnTo>
                <a:close/>
              </a:path>
              <a:path w="426085" h="795654">
                <a:moveTo>
                  <a:pt x="425957" y="582929"/>
                </a:moveTo>
                <a:lnTo>
                  <a:pt x="318515" y="582929"/>
                </a:lnTo>
                <a:lnTo>
                  <a:pt x="318515" y="588263"/>
                </a:lnTo>
                <a:lnTo>
                  <a:pt x="406131" y="588263"/>
                </a:lnTo>
                <a:lnTo>
                  <a:pt x="409955" y="584453"/>
                </a:lnTo>
                <a:lnTo>
                  <a:pt x="424428" y="584453"/>
                </a:lnTo>
                <a:lnTo>
                  <a:pt x="425957" y="582929"/>
                </a:lnTo>
                <a:close/>
              </a:path>
              <a:path w="426085" h="795654">
                <a:moveTo>
                  <a:pt x="117347" y="5333"/>
                </a:moveTo>
                <a:lnTo>
                  <a:pt x="112013" y="10667"/>
                </a:lnTo>
                <a:lnTo>
                  <a:pt x="117347" y="10667"/>
                </a:lnTo>
                <a:lnTo>
                  <a:pt x="117347" y="5333"/>
                </a:lnTo>
                <a:close/>
              </a:path>
              <a:path w="426085" h="795654">
                <a:moveTo>
                  <a:pt x="307847" y="5333"/>
                </a:moveTo>
                <a:lnTo>
                  <a:pt x="117347" y="5333"/>
                </a:lnTo>
                <a:lnTo>
                  <a:pt x="117347" y="10667"/>
                </a:lnTo>
                <a:lnTo>
                  <a:pt x="307847" y="10667"/>
                </a:lnTo>
                <a:lnTo>
                  <a:pt x="307847" y="5333"/>
                </a:lnTo>
                <a:close/>
              </a:path>
              <a:path w="426085" h="795654">
                <a:moveTo>
                  <a:pt x="318515" y="5333"/>
                </a:moveTo>
                <a:lnTo>
                  <a:pt x="307847" y="5333"/>
                </a:lnTo>
                <a:lnTo>
                  <a:pt x="313181" y="10667"/>
                </a:lnTo>
                <a:lnTo>
                  <a:pt x="318515" y="10667"/>
                </a:lnTo>
                <a:lnTo>
                  <a:pt x="318515" y="5333"/>
                </a:lnTo>
                <a:close/>
              </a:path>
            </a:pathLst>
          </a:custGeom>
          <a:solidFill>
            <a:srgbClr val="000000"/>
          </a:solidFill>
        </p:spPr>
        <p:txBody>
          <a:bodyPr wrap="square" lIns="0" tIns="0" rIns="0" bIns="0" rtlCol="0"/>
          <a:lstStyle/>
          <a:p>
            <a:endParaRPr/>
          </a:p>
        </p:txBody>
      </p:sp>
      <p:sp>
        <p:nvSpPr>
          <p:cNvPr id="16" name="object 16"/>
          <p:cNvSpPr/>
          <p:nvPr/>
        </p:nvSpPr>
        <p:spPr>
          <a:xfrm>
            <a:off x="2228731" y="4473711"/>
            <a:ext cx="401955" cy="783590"/>
          </a:xfrm>
          <a:custGeom>
            <a:avLst/>
            <a:gdLst/>
            <a:ahLst/>
            <a:cxnLst/>
            <a:rect l="l" t="t" r="r" b="b"/>
            <a:pathLst>
              <a:path w="401955" h="783589">
                <a:moveTo>
                  <a:pt x="401573" y="582923"/>
                </a:moveTo>
                <a:lnTo>
                  <a:pt x="0" y="582923"/>
                </a:lnTo>
                <a:lnTo>
                  <a:pt x="201167" y="783329"/>
                </a:lnTo>
                <a:lnTo>
                  <a:pt x="401573" y="582923"/>
                </a:lnTo>
                <a:close/>
              </a:path>
              <a:path w="401955" h="783589">
                <a:moveTo>
                  <a:pt x="300989" y="0"/>
                </a:moveTo>
                <a:lnTo>
                  <a:pt x="100583" y="0"/>
                </a:lnTo>
                <a:lnTo>
                  <a:pt x="100583" y="582923"/>
                </a:lnTo>
                <a:lnTo>
                  <a:pt x="300989" y="582923"/>
                </a:lnTo>
                <a:lnTo>
                  <a:pt x="300989" y="0"/>
                </a:lnTo>
                <a:close/>
              </a:path>
            </a:pathLst>
          </a:custGeom>
          <a:solidFill>
            <a:srgbClr val="FFFFFF"/>
          </a:solidFill>
        </p:spPr>
        <p:txBody>
          <a:bodyPr wrap="square" lIns="0" tIns="0" rIns="0" bIns="0" rtlCol="0"/>
          <a:lstStyle/>
          <a:p>
            <a:endParaRPr/>
          </a:p>
        </p:txBody>
      </p:sp>
      <p:sp>
        <p:nvSpPr>
          <p:cNvPr id="17" name="object 17"/>
          <p:cNvSpPr/>
          <p:nvPr/>
        </p:nvSpPr>
        <p:spPr>
          <a:xfrm>
            <a:off x="2216539" y="4469139"/>
            <a:ext cx="426084" cy="795655"/>
          </a:xfrm>
          <a:custGeom>
            <a:avLst/>
            <a:gdLst/>
            <a:ahLst/>
            <a:cxnLst/>
            <a:rect l="l" t="t" r="r" b="b"/>
            <a:pathLst>
              <a:path w="426085" h="795654">
                <a:moveTo>
                  <a:pt x="107441" y="582161"/>
                </a:moveTo>
                <a:lnTo>
                  <a:pt x="0" y="582161"/>
                </a:lnTo>
                <a:lnTo>
                  <a:pt x="213359" y="795521"/>
                </a:lnTo>
                <a:lnTo>
                  <a:pt x="224749" y="784091"/>
                </a:lnTo>
                <a:lnTo>
                  <a:pt x="209549" y="784091"/>
                </a:lnTo>
                <a:lnTo>
                  <a:pt x="212978" y="780662"/>
                </a:lnTo>
                <a:lnTo>
                  <a:pt x="24383" y="592067"/>
                </a:lnTo>
                <a:lnTo>
                  <a:pt x="12191" y="592067"/>
                </a:lnTo>
                <a:lnTo>
                  <a:pt x="16001" y="583685"/>
                </a:lnTo>
                <a:lnTo>
                  <a:pt x="107441" y="583685"/>
                </a:lnTo>
                <a:lnTo>
                  <a:pt x="107441" y="582161"/>
                </a:lnTo>
                <a:close/>
              </a:path>
              <a:path w="426085" h="795654">
                <a:moveTo>
                  <a:pt x="212978" y="780662"/>
                </a:moveTo>
                <a:lnTo>
                  <a:pt x="209549" y="784091"/>
                </a:lnTo>
                <a:lnTo>
                  <a:pt x="216407" y="784091"/>
                </a:lnTo>
                <a:lnTo>
                  <a:pt x="212978" y="780662"/>
                </a:lnTo>
                <a:close/>
              </a:path>
              <a:path w="426085" h="795654">
                <a:moveTo>
                  <a:pt x="409955" y="583685"/>
                </a:moveTo>
                <a:lnTo>
                  <a:pt x="212978" y="780662"/>
                </a:lnTo>
                <a:lnTo>
                  <a:pt x="216407" y="784091"/>
                </a:lnTo>
                <a:lnTo>
                  <a:pt x="224749" y="784091"/>
                </a:lnTo>
                <a:lnTo>
                  <a:pt x="416087" y="592067"/>
                </a:lnTo>
                <a:lnTo>
                  <a:pt x="413765" y="592067"/>
                </a:lnTo>
                <a:lnTo>
                  <a:pt x="409955" y="583685"/>
                </a:lnTo>
                <a:close/>
              </a:path>
              <a:path w="426085" h="795654">
                <a:moveTo>
                  <a:pt x="16001" y="583685"/>
                </a:moveTo>
                <a:lnTo>
                  <a:pt x="12191" y="592067"/>
                </a:lnTo>
                <a:lnTo>
                  <a:pt x="24383" y="592067"/>
                </a:lnTo>
                <a:lnTo>
                  <a:pt x="16001" y="583685"/>
                </a:lnTo>
                <a:close/>
              </a:path>
              <a:path w="426085" h="795654">
                <a:moveTo>
                  <a:pt x="107441" y="583685"/>
                </a:moveTo>
                <a:lnTo>
                  <a:pt x="16001" y="583685"/>
                </a:lnTo>
                <a:lnTo>
                  <a:pt x="24383" y="592067"/>
                </a:lnTo>
                <a:lnTo>
                  <a:pt x="118109" y="592067"/>
                </a:lnTo>
                <a:lnTo>
                  <a:pt x="118109" y="587495"/>
                </a:lnTo>
                <a:lnTo>
                  <a:pt x="107441" y="587495"/>
                </a:lnTo>
                <a:lnTo>
                  <a:pt x="107441" y="583685"/>
                </a:lnTo>
                <a:close/>
              </a:path>
              <a:path w="426085" h="795654">
                <a:moveTo>
                  <a:pt x="307847" y="4571"/>
                </a:moveTo>
                <a:lnTo>
                  <a:pt x="307847" y="592067"/>
                </a:lnTo>
                <a:lnTo>
                  <a:pt x="401573" y="592067"/>
                </a:lnTo>
                <a:lnTo>
                  <a:pt x="406145" y="587495"/>
                </a:lnTo>
                <a:lnTo>
                  <a:pt x="318515" y="587495"/>
                </a:lnTo>
                <a:lnTo>
                  <a:pt x="313181" y="582161"/>
                </a:lnTo>
                <a:lnTo>
                  <a:pt x="318515" y="582161"/>
                </a:lnTo>
                <a:lnTo>
                  <a:pt x="318515" y="9905"/>
                </a:lnTo>
                <a:lnTo>
                  <a:pt x="313181" y="9905"/>
                </a:lnTo>
                <a:lnTo>
                  <a:pt x="307847" y="4571"/>
                </a:lnTo>
                <a:close/>
              </a:path>
              <a:path w="426085" h="795654">
                <a:moveTo>
                  <a:pt x="424439" y="583685"/>
                </a:moveTo>
                <a:lnTo>
                  <a:pt x="409955" y="583685"/>
                </a:lnTo>
                <a:lnTo>
                  <a:pt x="413765" y="592067"/>
                </a:lnTo>
                <a:lnTo>
                  <a:pt x="416087" y="592067"/>
                </a:lnTo>
                <a:lnTo>
                  <a:pt x="424439" y="583685"/>
                </a:lnTo>
                <a:close/>
              </a:path>
              <a:path w="426085" h="795654">
                <a:moveTo>
                  <a:pt x="318515" y="0"/>
                </a:moveTo>
                <a:lnTo>
                  <a:pt x="107441" y="0"/>
                </a:lnTo>
                <a:lnTo>
                  <a:pt x="107441" y="587495"/>
                </a:lnTo>
                <a:lnTo>
                  <a:pt x="112775" y="582161"/>
                </a:lnTo>
                <a:lnTo>
                  <a:pt x="118109" y="582161"/>
                </a:lnTo>
                <a:lnTo>
                  <a:pt x="118109" y="9905"/>
                </a:lnTo>
                <a:lnTo>
                  <a:pt x="112775" y="9905"/>
                </a:lnTo>
                <a:lnTo>
                  <a:pt x="118109" y="4571"/>
                </a:lnTo>
                <a:lnTo>
                  <a:pt x="318515" y="4571"/>
                </a:lnTo>
                <a:lnTo>
                  <a:pt x="318515" y="0"/>
                </a:lnTo>
                <a:close/>
              </a:path>
              <a:path w="426085" h="795654">
                <a:moveTo>
                  <a:pt x="118109" y="582161"/>
                </a:moveTo>
                <a:lnTo>
                  <a:pt x="112775" y="582161"/>
                </a:lnTo>
                <a:lnTo>
                  <a:pt x="107441" y="587495"/>
                </a:lnTo>
                <a:lnTo>
                  <a:pt x="118109" y="587495"/>
                </a:lnTo>
                <a:lnTo>
                  <a:pt x="118109" y="582161"/>
                </a:lnTo>
                <a:close/>
              </a:path>
              <a:path w="426085" h="795654">
                <a:moveTo>
                  <a:pt x="318515" y="582161"/>
                </a:moveTo>
                <a:lnTo>
                  <a:pt x="313181" y="582161"/>
                </a:lnTo>
                <a:lnTo>
                  <a:pt x="318515" y="587495"/>
                </a:lnTo>
                <a:lnTo>
                  <a:pt x="318515" y="582161"/>
                </a:lnTo>
                <a:close/>
              </a:path>
              <a:path w="426085" h="795654">
                <a:moveTo>
                  <a:pt x="425957" y="582161"/>
                </a:moveTo>
                <a:lnTo>
                  <a:pt x="318515" y="582161"/>
                </a:lnTo>
                <a:lnTo>
                  <a:pt x="318515" y="587495"/>
                </a:lnTo>
                <a:lnTo>
                  <a:pt x="406145" y="587495"/>
                </a:lnTo>
                <a:lnTo>
                  <a:pt x="409955" y="583685"/>
                </a:lnTo>
                <a:lnTo>
                  <a:pt x="424439" y="583685"/>
                </a:lnTo>
                <a:lnTo>
                  <a:pt x="425957" y="582161"/>
                </a:lnTo>
                <a:close/>
              </a:path>
              <a:path w="426085" h="795654">
                <a:moveTo>
                  <a:pt x="118109" y="4571"/>
                </a:moveTo>
                <a:lnTo>
                  <a:pt x="112775" y="9905"/>
                </a:lnTo>
                <a:lnTo>
                  <a:pt x="118109" y="9905"/>
                </a:lnTo>
                <a:lnTo>
                  <a:pt x="118109" y="4571"/>
                </a:lnTo>
                <a:close/>
              </a:path>
              <a:path w="426085" h="795654">
                <a:moveTo>
                  <a:pt x="307847" y="4571"/>
                </a:moveTo>
                <a:lnTo>
                  <a:pt x="118109" y="4571"/>
                </a:lnTo>
                <a:lnTo>
                  <a:pt x="118109" y="9905"/>
                </a:lnTo>
                <a:lnTo>
                  <a:pt x="307847" y="9905"/>
                </a:lnTo>
                <a:lnTo>
                  <a:pt x="307847" y="4571"/>
                </a:lnTo>
                <a:close/>
              </a:path>
              <a:path w="426085" h="795654">
                <a:moveTo>
                  <a:pt x="318515" y="4571"/>
                </a:moveTo>
                <a:lnTo>
                  <a:pt x="307847" y="4571"/>
                </a:lnTo>
                <a:lnTo>
                  <a:pt x="313181" y="9905"/>
                </a:lnTo>
                <a:lnTo>
                  <a:pt x="318515" y="9905"/>
                </a:lnTo>
                <a:lnTo>
                  <a:pt x="318515" y="4571"/>
                </a:lnTo>
                <a:close/>
              </a:path>
            </a:pathLst>
          </a:custGeom>
          <a:solidFill>
            <a:srgbClr val="000000"/>
          </a:solidFill>
        </p:spPr>
        <p:txBody>
          <a:bodyPr wrap="square" lIns="0" tIns="0" rIns="0" bIns="0" rtlCol="0"/>
          <a:lstStyle/>
          <a:p>
            <a:endParaRPr/>
          </a:p>
        </p:txBody>
      </p:sp>
      <p:sp>
        <p:nvSpPr>
          <p:cNvPr id="18" name="object 18"/>
          <p:cNvSpPr/>
          <p:nvPr/>
        </p:nvSpPr>
        <p:spPr>
          <a:xfrm>
            <a:off x="4726317" y="2663673"/>
            <a:ext cx="2226310" cy="1865630"/>
          </a:xfrm>
          <a:custGeom>
            <a:avLst/>
            <a:gdLst/>
            <a:ahLst/>
            <a:cxnLst/>
            <a:rect l="l" t="t" r="r" b="b"/>
            <a:pathLst>
              <a:path w="2226309" h="1865629">
                <a:moveTo>
                  <a:pt x="1432407" y="1694687"/>
                </a:moveTo>
                <a:lnTo>
                  <a:pt x="852994" y="1694687"/>
                </a:lnTo>
                <a:lnTo>
                  <a:pt x="860150" y="1706879"/>
                </a:lnTo>
                <a:lnTo>
                  <a:pt x="867653" y="1719071"/>
                </a:lnTo>
                <a:lnTo>
                  <a:pt x="875493" y="1728215"/>
                </a:lnTo>
                <a:lnTo>
                  <a:pt x="883659" y="1740407"/>
                </a:lnTo>
                <a:lnTo>
                  <a:pt x="919371" y="1776983"/>
                </a:lnTo>
                <a:lnTo>
                  <a:pt x="949061" y="1801367"/>
                </a:lnTo>
                <a:lnTo>
                  <a:pt x="959455" y="1810511"/>
                </a:lnTo>
                <a:lnTo>
                  <a:pt x="1014679" y="1840991"/>
                </a:lnTo>
                <a:lnTo>
                  <a:pt x="1026301" y="1844039"/>
                </a:lnTo>
                <a:lnTo>
                  <a:pt x="1038090" y="1850135"/>
                </a:lnTo>
                <a:lnTo>
                  <a:pt x="1065693" y="1859279"/>
                </a:lnTo>
                <a:lnTo>
                  <a:pt x="1120931" y="1865375"/>
                </a:lnTo>
                <a:lnTo>
                  <a:pt x="1175520" y="1865375"/>
                </a:lnTo>
                <a:lnTo>
                  <a:pt x="1228631" y="1853183"/>
                </a:lnTo>
                <a:lnTo>
                  <a:pt x="1279434" y="1834895"/>
                </a:lnTo>
                <a:lnTo>
                  <a:pt x="1327102" y="1804415"/>
                </a:lnTo>
                <a:lnTo>
                  <a:pt x="1370805" y="1770887"/>
                </a:lnTo>
                <a:lnTo>
                  <a:pt x="1409713" y="1725167"/>
                </a:lnTo>
                <a:lnTo>
                  <a:pt x="1427111" y="1703831"/>
                </a:lnTo>
                <a:lnTo>
                  <a:pt x="1432407" y="1694687"/>
                </a:lnTo>
                <a:close/>
              </a:path>
              <a:path w="2226309" h="1865629">
                <a:moveTo>
                  <a:pt x="587097" y="167639"/>
                </a:moveTo>
                <a:lnTo>
                  <a:pt x="499356" y="167639"/>
                </a:lnTo>
                <a:lnTo>
                  <a:pt x="471331" y="173735"/>
                </a:lnTo>
                <a:lnTo>
                  <a:pt x="418127" y="192023"/>
                </a:lnTo>
                <a:lnTo>
                  <a:pt x="369233" y="219455"/>
                </a:lnTo>
                <a:lnTo>
                  <a:pt x="325264" y="256031"/>
                </a:lnTo>
                <a:lnTo>
                  <a:pt x="286839" y="298703"/>
                </a:lnTo>
                <a:lnTo>
                  <a:pt x="269899" y="320039"/>
                </a:lnTo>
                <a:lnTo>
                  <a:pt x="240947" y="371855"/>
                </a:lnTo>
                <a:lnTo>
                  <a:pt x="219081" y="429767"/>
                </a:lnTo>
                <a:lnTo>
                  <a:pt x="204919" y="487679"/>
                </a:lnTo>
                <a:lnTo>
                  <a:pt x="199078" y="551687"/>
                </a:lnTo>
                <a:lnTo>
                  <a:pt x="199471" y="582167"/>
                </a:lnTo>
                <a:lnTo>
                  <a:pt x="202176" y="615695"/>
                </a:lnTo>
                <a:lnTo>
                  <a:pt x="192457" y="621791"/>
                </a:lnTo>
                <a:lnTo>
                  <a:pt x="155407" y="630935"/>
                </a:lnTo>
                <a:lnTo>
                  <a:pt x="120687" y="649223"/>
                </a:lnTo>
                <a:lnTo>
                  <a:pt x="88994" y="670559"/>
                </a:lnTo>
                <a:lnTo>
                  <a:pt x="61025" y="701039"/>
                </a:lnTo>
                <a:lnTo>
                  <a:pt x="52649" y="710183"/>
                </a:lnTo>
                <a:lnTo>
                  <a:pt x="30726" y="746759"/>
                </a:lnTo>
                <a:lnTo>
                  <a:pt x="14901" y="783335"/>
                </a:lnTo>
                <a:lnTo>
                  <a:pt x="4799" y="822959"/>
                </a:lnTo>
                <a:lnTo>
                  <a:pt x="248" y="862583"/>
                </a:lnTo>
                <a:lnTo>
                  <a:pt x="0" y="883919"/>
                </a:lnTo>
                <a:lnTo>
                  <a:pt x="1073" y="902207"/>
                </a:lnTo>
                <a:lnTo>
                  <a:pt x="7100" y="941831"/>
                </a:lnTo>
                <a:lnTo>
                  <a:pt x="18155" y="978407"/>
                </a:lnTo>
                <a:lnTo>
                  <a:pt x="34065" y="1014983"/>
                </a:lnTo>
                <a:lnTo>
                  <a:pt x="66651" y="1060703"/>
                </a:lnTo>
                <a:lnTo>
                  <a:pt x="79752" y="1072895"/>
                </a:lnTo>
                <a:lnTo>
                  <a:pt x="93936" y="1088135"/>
                </a:lnTo>
                <a:lnTo>
                  <a:pt x="109181" y="1097279"/>
                </a:lnTo>
                <a:lnTo>
                  <a:pt x="101587" y="1109471"/>
                </a:lnTo>
                <a:lnTo>
                  <a:pt x="94484" y="1118615"/>
                </a:lnTo>
                <a:lnTo>
                  <a:pt x="87880" y="1127759"/>
                </a:lnTo>
                <a:lnTo>
                  <a:pt x="81779" y="1139951"/>
                </a:lnTo>
                <a:lnTo>
                  <a:pt x="76190" y="1152143"/>
                </a:lnTo>
                <a:lnTo>
                  <a:pt x="71118" y="1164335"/>
                </a:lnTo>
                <a:lnTo>
                  <a:pt x="66570" y="1173479"/>
                </a:lnTo>
                <a:lnTo>
                  <a:pt x="53743" y="1225295"/>
                </a:lnTo>
                <a:lnTo>
                  <a:pt x="49806" y="1277111"/>
                </a:lnTo>
                <a:lnTo>
                  <a:pt x="50259" y="1289303"/>
                </a:lnTo>
                <a:lnTo>
                  <a:pt x="58462" y="1341119"/>
                </a:lnTo>
                <a:lnTo>
                  <a:pt x="70923" y="1380743"/>
                </a:lnTo>
                <a:lnTo>
                  <a:pt x="88175" y="1414271"/>
                </a:lnTo>
                <a:lnTo>
                  <a:pt x="98440" y="1432559"/>
                </a:lnTo>
                <a:lnTo>
                  <a:pt x="109712" y="1444751"/>
                </a:lnTo>
                <a:lnTo>
                  <a:pt x="121928" y="1459991"/>
                </a:lnTo>
                <a:lnTo>
                  <a:pt x="135025" y="1472183"/>
                </a:lnTo>
                <a:lnTo>
                  <a:pt x="178965" y="1502663"/>
                </a:lnTo>
                <a:lnTo>
                  <a:pt x="228547" y="1520951"/>
                </a:lnTo>
                <a:lnTo>
                  <a:pt x="246033" y="1527047"/>
                </a:lnTo>
                <a:lnTo>
                  <a:pt x="300474" y="1527047"/>
                </a:lnTo>
                <a:lnTo>
                  <a:pt x="301998" y="1530095"/>
                </a:lnTo>
                <a:lnTo>
                  <a:pt x="302760" y="1533143"/>
                </a:lnTo>
                <a:lnTo>
                  <a:pt x="304284" y="1533143"/>
                </a:lnTo>
                <a:lnTo>
                  <a:pt x="342072" y="1594103"/>
                </a:lnTo>
                <a:lnTo>
                  <a:pt x="386581" y="1645919"/>
                </a:lnTo>
                <a:lnTo>
                  <a:pt x="436714" y="1688591"/>
                </a:lnTo>
                <a:lnTo>
                  <a:pt x="491375" y="1719071"/>
                </a:lnTo>
                <a:lnTo>
                  <a:pt x="549466" y="1743455"/>
                </a:lnTo>
                <a:lnTo>
                  <a:pt x="609892" y="1755647"/>
                </a:lnTo>
                <a:lnTo>
                  <a:pt x="671554" y="1755647"/>
                </a:lnTo>
                <a:lnTo>
                  <a:pt x="733356" y="1746503"/>
                </a:lnTo>
                <a:lnTo>
                  <a:pt x="823923" y="1712975"/>
                </a:lnTo>
                <a:lnTo>
                  <a:pt x="852994" y="1694687"/>
                </a:lnTo>
                <a:lnTo>
                  <a:pt x="1432407" y="1694687"/>
                </a:lnTo>
                <a:lnTo>
                  <a:pt x="1442999" y="1676399"/>
                </a:lnTo>
                <a:lnTo>
                  <a:pt x="1457274" y="1648967"/>
                </a:lnTo>
                <a:lnTo>
                  <a:pt x="1469833" y="1621535"/>
                </a:lnTo>
                <a:lnTo>
                  <a:pt x="1480571" y="1591055"/>
                </a:lnTo>
                <a:lnTo>
                  <a:pt x="1775307" y="1591055"/>
                </a:lnTo>
                <a:lnTo>
                  <a:pt x="1783359" y="1584959"/>
                </a:lnTo>
                <a:lnTo>
                  <a:pt x="1802521" y="1572767"/>
                </a:lnTo>
                <a:lnTo>
                  <a:pt x="1820636" y="1554479"/>
                </a:lnTo>
                <a:lnTo>
                  <a:pt x="1837628" y="1539239"/>
                </a:lnTo>
                <a:lnTo>
                  <a:pt x="1853420" y="1517903"/>
                </a:lnTo>
                <a:lnTo>
                  <a:pt x="1867936" y="1499615"/>
                </a:lnTo>
                <a:lnTo>
                  <a:pt x="1892834" y="1453895"/>
                </a:lnTo>
                <a:lnTo>
                  <a:pt x="1911710" y="1405127"/>
                </a:lnTo>
                <a:lnTo>
                  <a:pt x="1923950" y="1353311"/>
                </a:lnTo>
                <a:lnTo>
                  <a:pt x="1928943" y="1298447"/>
                </a:lnTo>
                <a:lnTo>
                  <a:pt x="1978023" y="1286255"/>
                </a:lnTo>
                <a:lnTo>
                  <a:pt x="1989965" y="1280159"/>
                </a:lnTo>
                <a:lnTo>
                  <a:pt x="2001751" y="1277111"/>
                </a:lnTo>
                <a:lnTo>
                  <a:pt x="2024802" y="1264919"/>
                </a:lnTo>
                <a:lnTo>
                  <a:pt x="2036043" y="1258823"/>
                </a:lnTo>
                <a:lnTo>
                  <a:pt x="2047076" y="1252727"/>
                </a:lnTo>
                <a:lnTo>
                  <a:pt x="2057890" y="1243583"/>
                </a:lnTo>
                <a:lnTo>
                  <a:pt x="2068472" y="1237487"/>
                </a:lnTo>
                <a:lnTo>
                  <a:pt x="2110923" y="1197863"/>
                </a:lnTo>
                <a:lnTo>
                  <a:pt x="2149315" y="1152143"/>
                </a:lnTo>
                <a:lnTo>
                  <a:pt x="2180046" y="1100327"/>
                </a:lnTo>
                <a:lnTo>
                  <a:pt x="2203007" y="1045463"/>
                </a:lnTo>
                <a:lnTo>
                  <a:pt x="2218092" y="984503"/>
                </a:lnTo>
                <a:lnTo>
                  <a:pt x="2225190" y="923543"/>
                </a:lnTo>
                <a:lnTo>
                  <a:pt x="2225711" y="893063"/>
                </a:lnTo>
                <a:lnTo>
                  <a:pt x="2224194" y="862583"/>
                </a:lnTo>
                <a:lnTo>
                  <a:pt x="2214995" y="801623"/>
                </a:lnTo>
                <a:lnTo>
                  <a:pt x="2197485" y="740663"/>
                </a:lnTo>
                <a:lnTo>
                  <a:pt x="2171554" y="685799"/>
                </a:lnTo>
                <a:lnTo>
                  <a:pt x="2155398" y="658367"/>
                </a:lnTo>
                <a:lnTo>
                  <a:pt x="2159281" y="646175"/>
                </a:lnTo>
                <a:lnTo>
                  <a:pt x="2170859" y="594359"/>
                </a:lnTo>
                <a:lnTo>
                  <a:pt x="2175410" y="545591"/>
                </a:lnTo>
                <a:lnTo>
                  <a:pt x="2175048" y="521207"/>
                </a:lnTo>
                <a:lnTo>
                  <a:pt x="2169290" y="472439"/>
                </a:lnTo>
                <a:lnTo>
                  <a:pt x="2157139" y="426719"/>
                </a:lnTo>
                <a:lnTo>
                  <a:pt x="2138977" y="380999"/>
                </a:lnTo>
                <a:lnTo>
                  <a:pt x="2115189" y="341375"/>
                </a:lnTo>
                <a:lnTo>
                  <a:pt x="2086159" y="304799"/>
                </a:lnTo>
                <a:lnTo>
                  <a:pt x="2052268" y="271271"/>
                </a:lnTo>
                <a:lnTo>
                  <a:pt x="2013902" y="246887"/>
                </a:lnTo>
                <a:lnTo>
                  <a:pt x="1971442" y="225551"/>
                </a:lnTo>
                <a:lnTo>
                  <a:pt x="1969429" y="216407"/>
                </a:lnTo>
                <a:lnTo>
                  <a:pt x="716609" y="216407"/>
                </a:lnTo>
                <a:lnTo>
                  <a:pt x="705545" y="207263"/>
                </a:lnTo>
                <a:lnTo>
                  <a:pt x="682910" y="195071"/>
                </a:lnTo>
                <a:lnTo>
                  <a:pt x="671360" y="192023"/>
                </a:lnTo>
                <a:lnTo>
                  <a:pt x="659667" y="185927"/>
                </a:lnTo>
                <a:lnTo>
                  <a:pt x="647842" y="182879"/>
                </a:lnTo>
                <a:lnTo>
                  <a:pt x="635896" y="176783"/>
                </a:lnTo>
                <a:lnTo>
                  <a:pt x="611679" y="170687"/>
                </a:lnTo>
                <a:lnTo>
                  <a:pt x="599429" y="170687"/>
                </a:lnTo>
                <a:lnTo>
                  <a:pt x="587097" y="167639"/>
                </a:lnTo>
                <a:close/>
              </a:path>
              <a:path w="2226309" h="1865629">
                <a:moveTo>
                  <a:pt x="1775307" y="1591055"/>
                </a:moveTo>
                <a:lnTo>
                  <a:pt x="1480571" y="1591055"/>
                </a:lnTo>
                <a:lnTo>
                  <a:pt x="1491757" y="1597151"/>
                </a:lnTo>
                <a:lnTo>
                  <a:pt x="1503182" y="1603247"/>
                </a:lnTo>
                <a:lnTo>
                  <a:pt x="1526672" y="1615439"/>
                </a:lnTo>
                <a:lnTo>
                  <a:pt x="1538699" y="1618487"/>
                </a:lnTo>
                <a:lnTo>
                  <a:pt x="1550889" y="1624583"/>
                </a:lnTo>
                <a:lnTo>
                  <a:pt x="1588238" y="1633727"/>
                </a:lnTo>
                <a:lnTo>
                  <a:pt x="1613595" y="1633727"/>
                </a:lnTo>
                <a:lnTo>
                  <a:pt x="1626354" y="1636775"/>
                </a:lnTo>
                <a:lnTo>
                  <a:pt x="1697779" y="1627631"/>
                </a:lnTo>
                <a:lnTo>
                  <a:pt x="1720361" y="1618487"/>
                </a:lnTo>
                <a:lnTo>
                  <a:pt x="1742203" y="1609343"/>
                </a:lnTo>
                <a:lnTo>
                  <a:pt x="1763228" y="1600199"/>
                </a:lnTo>
                <a:lnTo>
                  <a:pt x="1775307" y="1591055"/>
                </a:lnTo>
                <a:close/>
              </a:path>
              <a:path w="2226309" h="1865629">
                <a:moveTo>
                  <a:pt x="967386" y="51815"/>
                </a:moveTo>
                <a:lnTo>
                  <a:pt x="946126" y="51815"/>
                </a:lnTo>
                <a:lnTo>
                  <a:pt x="925015" y="54863"/>
                </a:lnTo>
                <a:lnTo>
                  <a:pt x="863490" y="73151"/>
                </a:lnTo>
                <a:lnTo>
                  <a:pt x="824896" y="94487"/>
                </a:lnTo>
                <a:lnTo>
                  <a:pt x="789094" y="121919"/>
                </a:lnTo>
                <a:lnTo>
                  <a:pt x="756816" y="155447"/>
                </a:lnTo>
                <a:lnTo>
                  <a:pt x="728795" y="195071"/>
                </a:lnTo>
                <a:lnTo>
                  <a:pt x="716609" y="216407"/>
                </a:lnTo>
                <a:lnTo>
                  <a:pt x="1969429" y="216407"/>
                </a:lnTo>
                <a:lnTo>
                  <a:pt x="1968757" y="213359"/>
                </a:lnTo>
                <a:lnTo>
                  <a:pt x="1965540" y="201167"/>
                </a:lnTo>
                <a:lnTo>
                  <a:pt x="1961797" y="185927"/>
                </a:lnTo>
                <a:lnTo>
                  <a:pt x="1957539" y="173735"/>
                </a:lnTo>
                <a:lnTo>
                  <a:pt x="1952774" y="161543"/>
                </a:lnTo>
                <a:lnTo>
                  <a:pt x="1947511" y="152399"/>
                </a:lnTo>
                <a:lnTo>
                  <a:pt x="1941757" y="140207"/>
                </a:lnTo>
                <a:lnTo>
                  <a:pt x="1940198" y="137159"/>
                </a:lnTo>
                <a:lnTo>
                  <a:pt x="1152028" y="137159"/>
                </a:lnTo>
                <a:lnTo>
                  <a:pt x="1142979" y="128015"/>
                </a:lnTo>
                <a:lnTo>
                  <a:pt x="1133612" y="118871"/>
                </a:lnTo>
                <a:lnTo>
                  <a:pt x="1123925" y="112775"/>
                </a:lnTo>
                <a:lnTo>
                  <a:pt x="1113920" y="103631"/>
                </a:lnTo>
                <a:lnTo>
                  <a:pt x="1103596" y="97535"/>
                </a:lnTo>
                <a:lnTo>
                  <a:pt x="1092954" y="88391"/>
                </a:lnTo>
                <a:lnTo>
                  <a:pt x="1052088" y="70103"/>
                </a:lnTo>
                <a:lnTo>
                  <a:pt x="1031147" y="60959"/>
                </a:lnTo>
                <a:lnTo>
                  <a:pt x="967386" y="51815"/>
                </a:lnTo>
                <a:close/>
              </a:path>
              <a:path w="2226309" h="1865629">
                <a:moveTo>
                  <a:pt x="562231" y="164591"/>
                </a:moveTo>
                <a:lnTo>
                  <a:pt x="524577" y="164591"/>
                </a:lnTo>
                <a:lnTo>
                  <a:pt x="511972" y="167639"/>
                </a:lnTo>
                <a:lnTo>
                  <a:pt x="574694" y="167639"/>
                </a:lnTo>
                <a:lnTo>
                  <a:pt x="562231" y="164591"/>
                </a:lnTo>
                <a:close/>
              </a:path>
              <a:path w="2226309" h="1865629">
                <a:moveTo>
                  <a:pt x="1372055" y="0"/>
                </a:moveTo>
                <a:lnTo>
                  <a:pt x="1354592" y="0"/>
                </a:lnTo>
                <a:lnTo>
                  <a:pt x="1337208" y="3047"/>
                </a:lnTo>
                <a:lnTo>
                  <a:pt x="1319976" y="3047"/>
                </a:lnTo>
                <a:lnTo>
                  <a:pt x="1302971" y="9143"/>
                </a:lnTo>
                <a:lnTo>
                  <a:pt x="1286266" y="12191"/>
                </a:lnTo>
                <a:lnTo>
                  <a:pt x="1269936" y="21335"/>
                </a:lnTo>
                <a:lnTo>
                  <a:pt x="1223932" y="48767"/>
                </a:lnTo>
                <a:lnTo>
                  <a:pt x="1183963" y="88391"/>
                </a:lnTo>
                <a:lnTo>
                  <a:pt x="1152028" y="137159"/>
                </a:lnTo>
                <a:lnTo>
                  <a:pt x="1940198" y="137159"/>
                </a:lnTo>
                <a:lnTo>
                  <a:pt x="1935522" y="128015"/>
                </a:lnTo>
                <a:lnTo>
                  <a:pt x="1928814" y="118871"/>
                </a:lnTo>
                <a:lnTo>
                  <a:pt x="1921642" y="106679"/>
                </a:lnTo>
                <a:lnTo>
                  <a:pt x="1914014" y="97535"/>
                </a:lnTo>
                <a:lnTo>
                  <a:pt x="1532821" y="97535"/>
                </a:lnTo>
                <a:lnTo>
                  <a:pt x="1525057" y="85343"/>
                </a:lnTo>
                <a:lnTo>
                  <a:pt x="1489294" y="48767"/>
                </a:lnTo>
                <a:lnTo>
                  <a:pt x="1479252" y="42671"/>
                </a:lnTo>
                <a:lnTo>
                  <a:pt x="1468800" y="33527"/>
                </a:lnTo>
                <a:lnTo>
                  <a:pt x="1457952" y="27431"/>
                </a:lnTo>
                <a:lnTo>
                  <a:pt x="1441208" y="18287"/>
                </a:lnTo>
                <a:lnTo>
                  <a:pt x="1406919" y="6095"/>
                </a:lnTo>
                <a:lnTo>
                  <a:pt x="1372055" y="0"/>
                </a:lnTo>
                <a:close/>
              </a:path>
              <a:path w="2226309" h="1865629">
                <a:moveTo>
                  <a:pt x="1744580" y="0"/>
                </a:moveTo>
                <a:lnTo>
                  <a:pt x="1706007" y="0"/>
                </a:lnTo>
                <a:lnTo>
                  <a:pt x="1686816" y="3047"/>
                </a:lnTo>
                <a:lnTo>
                  <a:pt x="1667806" y="9143"/>
                </a:lnTo>
                <a:lnTo>
                  <a:pt x="1649065" y="12191"/>
                </a:lnTo>
                <a:lnTo>
                  <a:pt x="1612743" y="30479"/>
                </a:lnTo>
                <a:lnTo>
                  <a:pt x="1578557" y="51815"/>
                </a:lnTo>
                <a:lnTo>
                  <a:pt x="1547210" y="79247"/>
                </a:lnTo>
                <a:lnTo>
                  <a:pt x="1532821" y="97535"/>
                </a:lnTo>
                <a:lnTo>
                  <a:pt x="1914014" y="97535"/>
                </a:lnTo>
                <a:lnTo>
                  <a:pt x="1872329" y="54863"/>
                </a:lnTo>
                <a:lnTo>
                  <a:pt x="1838009" y="30479"/>
                </a:lnTo>
                <a:lnTo>
                  <a:pt x="1763785" y="3047"/>
                </a:lnTo>
                <a:lnTo>
                  <a:pt x="1744580" y="0"/>
                </a:lnTo>
                <a:close/>
              </a:path>
            </a:pathLst>
          </a:custGeom>
          <a:solidFill>
            <a:srgbClr val="009973"/>
          </a:solidFill>
        </p:spPr>
        <p:txBody>
          <a:bodyPr wrap="square" lIns="0" tIns="0" rIns="0" bIns="0" rtlCol="0"/>
          <a:lstStyle/>
          <a:p>
            <a:endParaRPr/>
          </a:p>
        </p:txBody>
      </p:sp>
      <p:sp>
        <p:nvSpPr>
          <p:cNvPr id="19" name="object 19"/>
          <p:cNvSpPr txBox="1"/>
          <p:nvPr/>
        </p:nvSpPr>
        <p:spPr>
          <a:xfrm>
            <a:off x="5294519" y="3425029"/>
            <a:ext cx="930910" cy="272415"/>
          </a:xfrm>
          <a:prstGeom prst="rect">
            <a:avLst/>
          </a:prstGeom>
        </p:spPr>
        <p:txBody>
          <a:bodyPr vert="horz" wrap="square" lIns="0" tIns="0" rIns="0" bIns="0" rtlCol="0">
            <a:spAutoFit/>
          </a:bodyPr>
          <a:lstStyle/>
          <a:p>
            <a:pPr marL="12700">
              <a:lnSpc>
                <a:spcPct val="100000"/>
              </a:lnSpc>
            </a:pPr>
            <a:r>
              <a:rPr sz="1950" b="1" spc="-15" dirty="0">
                <a:solidFill>
                  <a:srgbClr val="FFFFFF"/>
                </a:solidFill>
                <a:latin typeface="Arial"/>
                <a:cs typeface="Arial"/>
              </a:rPr>
              <a:t>Internet</a:t>
            </a:r>
            <a:endParaRPr sz="1950">
              <a:latin typeface="Arial"/>
              <a:cs typeface="Arial"/>
            </a:endParaRPr>
          </a:p>
        </p:txBody>
      </p:sp>
      <p:sp>
        <p:nvSpPr>
          <p:cNvPr id="20" name="object 20"/>
          <p:cNvSpPr/>
          <p:nvPr/>
        </p:nvSpPr>
        <p:spPr>
          <a:xfrm>
            <a:off x="3481456" y="3166881"/>
            <a:ext cx="1461770" cy="898525"/>
          </a:xfrm>
          <a:custGeom>
            <a:avLst/>
            <a:gdLst/>
            <a:ahLst/>
            <a:cxnLst/>
            <a:rect l="l" t="t" r="r" b="b"/>
            <a:pathLst>
              <a:path w="1461770" h="898525">
                <a:moveTo>
                  <a:pt x="1012697" y="0"/>
                </a:moveTo>
                <a:lnTo>
                  <a:pt x="1012697" y="224027"/>
                </a:lnTo>
                <a:lnTo>
                  <a:pt x="0" y="224027"/>
                </a:lnTo>
                <a:lnTo>
                  <a:pt x="0" y="673607"/>
                </a:lnTo>
                <a:lnTo>
                  <a:pt x="1012697" y="673607"/>
                </a:lnTo>
                <a:lnTo>
                  <a:pt x="1012697" y="898397"/>
                </a:lnTo>
                <a:lnTo>
                  <a:pt x="1461515" y="448817"/>
                </a:lnTo>
                <a:lnTo>
                  <a:pt x="1012697" y="0"/>
                </a:lnTo>
                <a:close/>
              </a:path>
            </a:pathLst>
          </a:custGeom>
          <a:solidFill>
            <a:srgbClr val="00CC99"/>
          </a:solidFill>
        </p:spPr>
        <p:txBody>
          <a:bodyPr wrap="square" lIns="0" tIns="0" rIns="0" bIns="0" rtlCol="0"/>
          <a:lstStyle/>
          <a:p>
            <a:endParaRPr/>
          </a:p>
        </p:txBody>
      </p:sp>
      <p:sp>
        <p:nvSpPr>
          <p:cNvPr id="21" name="object 21"/>
          <p:cNvSpPr/>
          <p:nvPr/>
        </p:nvSpPr>
        <p:spPr>
          <a:xfrm>
            <a:off x="3476121" y="3153927"/>
            <a:ext cx="1474470" cy="923925"/>
          </a:xfrm>
          <a:custGeom>
            <a:avLst/>
            <a:gdLst/>
            <a:ahLst/>
            <a:cxnLst/>
            <a:rect l="l" t="t" r="r" b="b"/>
            <a:pathLst>
              <a:path w="1474470" h="923925">
                <a:moveTo>
                  <a:pt x="1012697" y="686561"/>
                </a:moveTo>
                <a:lnTo>
                  <a:pt x="1012697" y="923543"/>
                </a:lnTo>
                <a:lnTo>
                  <a:pt x="1024889" y="911351"/>
                </a:lnTo>
                <a:lnTo>
                  <a:pt x="1023365" y="911351"/>
                </a:lnTo>
                <a:lnTo>
                  <a:pt x="1014221" y="907541"/>
                </a:lnTo>
                <a:lnTo>
                  <a:pt x="1023365" y="898397"/>
                </a:lnTo>
                <a:lnTo>
                  <a:pt x="1023365" y="691895"/>
                </a:lnTo>
                <a:lnTo>
                  <a:pt x="1018031" y="691895"/>
                </a:lnTo>
                <a:lnTo>
                  <a:pt x="1012697" y="686561"/>
                </a:lnTo>
                <a:close/>
              </a:path>
              <a:path w="1474470" h="923925">
                <a:moveTo>
                  <a:pt x="1023365" y="898397"/>
                </a:moveTo>
                <a:lnTo>
                  <a:pt x="1014221" y="907541"/>
                </a:lnTo>
                <a:lnTo>
                  <a:pt x="1023365" y="911351"/>
                </a:lnTo>
                <a:lnTo>
                  <a:pt x="1023365" y="898397"/>
                </a:lnTo>
                <a:close/>
              </a:path>
              <a:path w="1474470" h="923925">
                <a:moveTo>
                  <a:pt x="1459991" y="461771"/>
                </a:moveTo>
                <a:lnTo>
                  <a:pt x="1023365" y="898397"/>
                </a:lnTo>
                <a:lnTo>
                  <a:pt x="1023365" y="911351"/>
                </a:lnTo>
                <a:lnTo>
                  <a:pt x="1024889" y="911351"/>
                </a:lnTo>
                <a:lnTo>
                  <a:pt x="1470659" y="465581"/>
                </a:lnTo>
                <a:lnTo>
                  <a:pt x="1463801" y="465581"/>
                </a:lnTo>
                <a:lnTo>
                  <a:pt x="1459991" y="461771"/>
                </a:lnTo>
                <a:close/>
              </a:path>
              <a:path w="1474470" h="923925">
                <a:moveTo>
                  <a:pt x="1012697" y="232409"/>
                </a:moveTo>
                <a:lnTo>
                  <a:pt x="0" y="232409"/>
                </a:lnTo>
                <a:lnTo>
                  <a:pt x="0" y="691895"/>
                </a:lnTo>
                <a:lnTo>
                  <a:pt x="1012697" y="691895"/>
                </a:lnTo>
                <a:lnTo>
                  <a:pt x="1012697" y="686561"/>
                </a:lnTo>
                <a:lnTo>
                  <a:pt x="10667" y="686561"/>
                </a:lnTo>
                <a:lnTo>
                  <a:pt x="5333" y="681227"/>
                </a:lnTo>
                <a:lnTo>
                  <a:pt x="10667" y="681227"/>
                </a:lnTo>
                <a:lnTo>
                  <a:pt x="10667" y="242315"/>
                </a:lnTo>
                <a:lnTo>
                  <a:pt x="5333" y="242315"/>
                </a:lnTo>
                <a:lnTo>
                  <a:pt x="10667" y="236981"/>
                </a:lnTo>
                <a:lnTo>
                  <a:pt x="1012697" y="236981"/>
                </a:lnTo>
                <a:lnTo>
                  <a:pt x="1012697" y="232409"/>
                </a:lnTo>
                <a:close/>
              </a:path>
              <a:path w="1474470" h="923925">
                <a:moveTo>
                  <a:pt x="1023365" y="681227"/>
                </a:moveTo>
                <a:lnTo>
                  <a:pt x="10667" y="681227"/>
                </a:lnTo>
                <a:lnTo>
                  <a:pt x="10667" y="686561"/>
                </a:lnTo>
                <a:lnTo>
                  <a:pt x="1012697" y="686561"/>
                </a:lnTo>
                <a:lnTo>
                  <a:pt x="1018031" y="691895"/>
                </a:lnTo>
                <a:lnTo>
                  <a:pt x="1023365" y="691895"/>
                </a:lnTo>
                <a:lnTo>
                  <a:pt x="1023365" y="681227"/>
                </a:lnTo>
                <a:close/>
              </a:path>
              <a:path w="1474470" h="923925">
                <a:moveTo>
                  <a:pt x="10667" y="681227"/>
                </a:moveTo>
                <a:lnTo>
                  <a:pt x="5333" y="681227"/>
                </a:lnTo>
                <a:lnTo>
                  <a:pt x="10667" y="686561"/>
                </a:lnTo>
                <a:lnTo>
                  <a:pt x="10667" y="681227"/>
                </a:lnTo>
                <a:close/>
              </a:path>
              <a:path w="1474470" h="923925">
                <a:moveTo>
                  <a:pt x="1463801" y="457961"/>
                </a:moveTo>
                <a:lnTo>
                  <a:pt x="1459991" y="461771"/>
                </a:lnTo>
                <a:lnTo>
                  <a:pt x="1463801" y="465581"/>
                </a:lnTo>
                <a:lnTo>
                  <a:pt x="1463801" y="457961"/>
                </a:lnTo>
                <a:close/>
              </a:path>
              <a:path w="1474470" h="923925">
                <a:moveTo>
                  <a:pt x="1470659" y="457961"/>
                </a:moveTo>
                <a:lnTo>
                  <a:pt x="1463801" y="457961"/>
                </a:lnTo>
                <a:lnTo>
                  <a:pt x="1463801" y="465581"/>
                </a:lnTo>
                <a:lnTo>
                  <a:pt x="1470659" y="465581"/>
                </a:lnTo>
                <a:lnTo>
                  <a:pt x="1474469" y="461771"/>
                </a:lnTo>
                <a:lnTo>
                  <a:pt x="1470659" y="457961"/>
                </a:lnTo>
                <a:close/>
              </a:path>
              <a:path w="1474470" h="923925">
                <a:moveTo>
                  <a:pt x="1025651" y="12953"/>
                </a:moveTo>
                <a:lnTo>
                  <a:pt x="1023365" y="12953"/>
                </a:lnTo>
                <a:lnTo>
                  <a:pt x="1023365" y="25145"/>
                </a:lnTo>
                <a:lnTo>
                  <a:pt x="1459991" y="461771"/>
                </a:lnTo>
                <a:lnTo>
                  <a:pt x="1463801" y="457961"/>
                </a:lnTo>
                <a:lnTo>
                  <a:pt x="1470659" y="457961"/>
                </a:lnTo>
                <a:lnTo>
                  <a:pt x="1025651" y="12953"/>
                </a:lnTo>
                <a:close/>
              </a:path>
              <a:path w="1474470" h="923925">
                <a:moveTo>
                  <a:pt x="10667" y="236981"/>
                </a:moveTo>
                <a:lnTo>
                  <a:pt x="5333" y="242315"/>
                </a:lnTo>
                <a:lnTo>
                  <a:pt x="10667" y="242315"/>
                </a:lnTo>
                <a:lnTo>
                  <a:pt x="10667" y="236981"/>
                </a:lnTo>
                <a:close/>
              </a:path>
              <a:path w="1474470" h="923925">
                <a:moveTo>
                  <a:pt x="1023365" y="232409"/>
                </a:moveTo>
                <a:lnTo>
                  <a:pt x="1018031" y="232409"/>
                </a:lnTo>
                <a:lnTo>
                  <a:pt x="1012697" y="236981"/>
                </a:lnTo>
                <a:lnTo>
                  <a:pt x="10667" y="236981"/>
                </a:lnTo>
                <a:lnTo>
                  <a:pt x="10667" y="242315"/>
                </a:lnTo>
                <a:lnTo>
                  <a:pt x="1023365" y="242315"/>
                </a:lnTo>
                <a:lnTo>
                  <a:pt x="1023365" y="232409"/>
                </a:lnTo>
                <a:close/>
              </a:path>
              <a:path w="1474470" h="923925">
                <a:moveTo>
                  <a:pt x="1012697" y="0"/>
                </a:moveTo>
                <a:lnTo>
                  <a:pt x="1012697" y="236981"/>
                </a:lnTo>
                <a:lnTo>
                  <a:pt x="1018031" y="232409"/>
                </a:lnTo>
                <a:lnTo>
                  <a:pt x="1023365" y="232409"/>
                </a:lnTo>
                <a:lnTo>
                  <a:pt x="1023365" y="25145"/>
                </a:lnTo>
                <a:lnTo>
                  <a:pt x="1014221" y="16001"/>
                </a:lnTo>
                <a:lnTo>
                  <a:pt x="1023365" y="12953"/>
                </a:lnTo>
                <a:lnTo>
                  <a:pt x="1025651" y="12953"/>
                </a:lnTo>
                <a:lnTo>
                  <a:pt x="1012697" y="0"/>
                </a:lnTo>
                <a:close/>
              </a:path>
              <a:path w="1474470" h="923925">
                <a:moveTo>
                  <a:pt x="1023365" y="12953"/>
                </a:moveTo>
                <a:lnTo>
                  <a:pt x="1014221" y="16001"/>
                </a:lnTo>
                <a:lnTo>
                  <a:pt x="1023365" y="25145"/>
                </a:lnTo>
                <a:lnTo>
                  <a:pt x="1023365" y="12953"/>
                </a:lnTo>
                <a:close/>
              </a:path>
            </a:pathLst>
          </a:custGeom>
          <a:solidFill>
            <a:srgbClr val="000000"/>
          </a:solidFill>
        </p:spPr>
        <p:txBody>
          <a:bodyPr wrap="square" lIns="0" tIns="0" rIns="0" bIns="0" rtlCol="0"/>
          <a:lstStyle/>
          <a:p>
            <a:endParaRPr/>
          </a:p>
        </p:txBody>
      </p:sp>
      <p:sp>
        <p:nvSpPr>
          <p:cNvPr id="22" name="object 22"/>
          <p:cNvSpPr/>
          <p:nvPr/>
        </p:nvSpPr>
        <p:spPr>
          <a:xfrm>
            <a:off x="6703953" y="3140211"/>
            <a:ext cx="1306830" cy="898525"/>
          </a:xfrm>
          <a:custGeom>
            <a:avLst/>
            <a:gdLst/>
            <a:ahLst/>
            <a:cxnLst/>
            <a:rect l="l" t="t" r="r" b="b"/>
            <a:pathLst>
              <a:path w="1306829" h="898525">
                <a:moveTo>
                  <a:pt x="857249" y="0"/>
                </a:moveTo>
                <a:lnTo>
                  <a:pt x="857249" y="224789"/>
                </a:lnTo>
                <a:lnTo>
                  <a:pt x="0" y="224789"/>
                </a:lnTo>
                <a:lnTo>
                  <a:pt x="0" y="673607"/>
                </a:lnTo>
                <a:lnTo>
                  <a:pt x="857249" y="673607"/>
                </a:lnTo>
                <a:lnTo>
                  <a:pt x="857249" y="898397"/>
                </a:lnTo>
                <a:lnTo>
                  <a:pt x="1306829" y="449579"/>
                </a:lnTo>
                <a:lnTo>
                  <a:pt x="857249" y="0"/>
                </a:lnTo>
                <a:close/>
              </a:path>
            </a:pathLst>
          </a:custGeom>
          <a:solidFill>
            <a:srgbClr val="00CC99"/>
          </a:solidFill>
        </p:spPr>
        <p:txBody>
          <a:bodyPr wrap="square" lIns="0" tIns="0" rIns="0" bIns="0" rtlCol="0"/>
          <a:lstStyle/>
          <a:p>
            <a:endParaRPr/>
          </a:p>
        </p:txBody>
      </p:sp>
      <p:sp>
        <p:nvSpPr>
          <p:cNvPr id="23" name="object 23"/>
          <p:cNvSpPr/>
          <p:nvPr/>
        </p:nvSpPr>
        <p:spPr>
          <a:xfrm>
            <a:off x="6699381" y="3128019"/>
            <a:ext cx="1318260" cy="923290"/>
          </a:xfrm>
          <a:custGeom>
            <a:avLst/>
            <a:gdLst/>
            <a:ahLst/>
            <a:cxnLst/>
            <a:rect l="l" t="t" r="r" b="b"/>
            <a:pathLst>
              <a:path w="1318259" h="923289">
                <a:moveTo>
                  <a:pt x="857249" y="685799"/>
                </a:moveTo>
                <a:lnTo>
                  <a:pt x="857249" y="922781"/>
                </a:lnTo>
                <a:lnTo>
                  <a:pt x="869441" y="910589"/>
                </a:lnTo>
                <a:lnTo>
                  <a:pt x="867155" y="910589"/>
                </a:lnTo>
                <a:lnTo>
                  <a:pt x="858011" y="906779"/>
                </a:lnTo>
                <a:lnTo>
                  <a:pt x="867155" y="897651"/>
                </a:lnTo>
                <a:lnTo>
                  <a:pt x="867155" y="691133"/>
                </a:lnTo>
                <a:lnTo>
                  <a:pt x="861821" y="691133"/>
                </a:lnTo>
                <a:lnTo>
                  <a:pt x="857249" y="685799"/>
                </a:lnTo>
                <a:close/>
              </a:path>
              <a:path w="1318259" h="923289">
                <a:moveTo>
                  <a:pt x="867155" y="897651"/>
                </a:moveTo>
                <a:lnTo>
                  <a:pt x="858011" y="906779"/>
                </a:lnTo>
                <a:lnTo>
                  <a:pt x="867155" y="910589"/>
                </a:lnTo>
                <a:lnTo>
                  <a:pt x="867155" y="897651"/>
                </a:lnTo>
                <a:close/>
              </a:path>
              <a:path w="1318259" h="923289">
                <a:moveTo>
                  <a:pt x="1304157" y="461390"/>
                </a:moveTo>
                <a:lnTo>
                  <a:pt x="867155" y="897651"/>
                </a:lnTo>
                <a:lnTo>
                  <a:pt x="867155" y="910589"/>
                </a:lnTo>
                <a:lnTo>
                  <a:pt x="869441" y="910589"/>
                </a:lnTo>
                <a:lnTo>
                  <a:pt x="1315211" y="464819"/>
                </a:lnTo>
                <a:lnTo>
                  <a:pt x="1307591" y="464819"/>
                </a:lnTo>
                <a:lnTo>
                  <a:pt x="1304157" y="461390"/>
                </a:lnTo>
                <a:close/>
              </a:path>
              <a:path w="1318259" h="923289">
                <a:moveTo>
                  <a:pt x="857249" y="231647"/>
                </a:moveTo>
                <a:lnTo>
                  <a:pt x="0" y="231647"/>
                </a:lnTo>
                <a:lnTo>
                  <a:pt x="0" y="691133"/>
                </a:lnTo>
                <a:lnTo>
                  <a:pt x="857249" y="691133"/>
                </a:lnTo>
                <a:lnTo>
                  <a:pt x="857249" y="685799"/>
                </a:lnTo>
                <a:lnTo>
                  <a:pt x="9905" y="685799"/>
                </a:lnTo>
                <a:lnTo>
                  <a:pt x="4571" y="681227"/>
                </a:lnTo>
                <a:lnTo>
                  <a:pt x="9905" y="681227"/>
                </a:lnTo>
                <a:lnTo>
                  <a:pt x="9905" y="241553"/>
                </a:lnTo>
                <a:lnTo>
                  <a:pt x="4571" y="241553"/>
                </a:lnTo>
                <a:lnTo>
                  <a:pt x="9905" y="236981"/>
                </a:lnTo>
                <a:lnTo>
                  <a:pt x="857249" y="236981"/>
                </a:lnTo>
                <a:lnTo>
                  <a:pt x="857249" y="231647"/>
                </a:lnTo>
                <a:close/>
              </a:path>
              <a:path w="1318259" h="923289">
                <a:moveTo>
                  <a:pt x="867155" y="681227"/>
                </a:moveTo>
                <a:lnTo>
                  <a:pt x="9905" y="681227"/>
                </a:lnTo>
                <a:lnTo>
                  <a:pt x="9905" y="685799"/>
                </a:lnTo>
                <a:lnTo>
                  <a:pt x="857249" y="685799"/>
                </a:lnTo>
                <a:lnTo>
                  <a:pt x="861821" y="691133"/>
                </a:lnTo>
                <a:lnTo>
                  <a:pt x="867155" y="691133"/>
                </a:lnTo>
                <a:lnTo>
                  <a:pt x="867155" y="681227"/>
                </a:lnTo>
                <a:close/>
              </a:path>
              <a:path w="1318259" h="923289">
                <a:moveTo>
                  <a:pt x="9905" y="681227"/>
                </a:moveTo>
                <a:lnTo>
                  <a:pt x="4571" y="681227"/>
                </a:lnTo>
                <a:lnTo>
                  <a:pt x="9905" y="685799"/>
                </a:lnTo>
                <a:lnTo>
                  <a:pt x="9905" y="681227"/>
                </a:lnTo>
                <a:close/>
              </a:path>
              <a:path w="1318259" h="923289">
                <a:moveTo>
                  <a:pt x="1307591" y="457961"/>
                </a:moveTo>
                <a:lnTo>
                  <a:pt x="1304157" y="461390"/>
                </a:lnTo>
                <a:lnTo>
                  <a:pt x="1307591" y="464819"/>
                </a:lnTo>
                <a:lnTo>
                  <a:pt x="1307591" y="457961"/>
                </a:lnTo>
                <a:close/>
              </a:path>
              <a:path w="1318259" h="923289">
                <a:moveTo>
                  <a:pt x="1314456" y="457961"/>
                </a:moveTo>
                <a:lnTo>
                  <a:pt x="1307591" y="457961"/>
                </a:lnTo>
                <a:lnTo>
                  <a:pt x="1307591" y="464819"/>
                </a:lnTo>
                <a:lnTo>
                  <a:pt x="1315211" y="464819"/>
                </a:lnTo>
                <a:lnTo>
                  <a:pt x="1318259" y="461771"/>
                </a:lnTo>
                <a:lnTo>
                  <a:pt x="1314456" y="457961"/>
                </a:lnTo>
                <a:close/>
              </a:path>
              <a:path w="1318259" h="923289">
                <a:moveTo>
                  <a:pt x="869421" y="12191"/>
                </a:moveTo>
                <a:lnTo>
                  <a:pt x="867155" y="12191"/>
                </a:lnTo>
                <a:lnTo>
                  <a:pt x="867155" y="25130"/>
                </a:lnTo>
                <a:lnTo>
                  <a:pt x="1304157" y="461390"/>
                </a:lnTo>
                <a:lnTo>
                  <a:pt x="1307591" y="457961"/>
                </a:lnTo>
                <a:lnTo>
                  <a:pt x="1314456" y="457961"/>
                </a:lnTo>
                <a:lnTo>
                  <a:pt x="869421" y="12191"/>
                </a:lnTo>
                <a:close/>
              </a:path>
              <a:path w="1318259" h="923289">
                <a:moveTo>
                  <a:pt x="9905" y="236981"/>
                </a:moveTo>
                <a:lnTo>
                  <a:pt x="4571" y="241553"/>
                </a:lnTo>
                <a:lnTo>
                  <a:pt x="9905" y="241553"/>
                </a:lnTo>
                <a:lnTo>
                  <a:pt x="9905" y="236981"/>
                </a:lnTo>
                <a:close/>
              </a:path>
              <a:path w="1318259" h="923289">
                <a:moveTo>
                  <a:pt x="867155" y="231647"/>
                </a:moveTo>
                <a:lnTo>
                  <a:pt x="861821" y="231647"/>
                </a:lnTo>
                <a:lnTo>
                  <a:pt x="857249" y="236981"/>
                </a:lnTo>
                <a:lnTo>
                  <a:pt x="9905" y="236981"/>
                </a:lnTo>
                <a:lnTo>
                  <a:pt x="9905" y="241553"/>
                </a:lnTo>
                <a:lnTo>
                  <a:pt x="867155" y="241553"/>
                </a:lnTo>
                <a:lnTo>
                  <a:pt x="867155" y="231647"/>
                </a:lnTo>
                <a:close/>
              </a:path>
              <a:path w="1318259" h="923289">
                <a:moveTo>
                  <a:pt x="857249" y="0"/>
                </a:moveTo>
                <a:lnTo>
                  <a:pt x="857249" y="236981"/>
                </a:lnTo>
                <a:lnTo>
                  <a:pt x="861821" y="231647"/>
                </a:lnTo>
                <a:lnTo>
                  <a:pt x="867155" y="231647"/>
                </a:lnTo>
                <a:lnTo>
                  <a:pt x="867155" y="25130"/>
                </a:lnTo>
                <a:lnTo>
                  <a:pt x="858011" y="16001"/>
                </a:lnTo>
                <a:lnTo>
                  <a:pt x="867155" y="12191"/>
                </a:lnTo>
                <a:lnTo>
                  <a:pt x="869421" y="12191"/>
                </a:lnTo>
                <a:lnTo>
                  <a:pt x="857249" y="0"/>
                </a:lnTo>
                <a:close/>
              </a:path>
              <a:path w="1318259" h="923289">
                <a:moveTo>
                  <a:pt x="867155" y="12191"/>
                </a:moveTo>
                <a:lnTo>
                  <a:pt x="858011" y="16001"/>
                </a:lnTo>
                <a:lnTo>
                  <a:pt x="867155" y="25130"/>
                </a:lnTo>
                <a:lnTo>
                  <a:pt x="867155" y="12191"/>
                </a:lnTo>
                <a:close/>
              </a:path>
            </a:pathLst>
          </a:custGeom>
          <a:solidFill>
            <a:srgbClr val="000000"/>
          </a:solidFill>
        </p:spPr>
        <p:txBody>
          <a:bodyPr wrap="square" lIns="0" tIns="0" rIns="0" bIns="0" rtlCol="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9931" y="554924"/>
            <a:ext cx="5558155" cy="423193"/>
          </a:xfrm>
          <a:prstGeom prst="rect">
            <a:avLst/>
          </a:prstGeom>
        </p:spPr>
        <p:txBody>
          <a:bodyPr vert="horz" wrap="square" lIns="0" tIns="0" rIns="0" bIns="0" rtlCol="0">
            <a:spAutoFit/>
          </a:bodyPr>
          <a:lstStyle/>
          <a:p>
            <a:pPr marL="12700" algn="ctr">
              <a:lnSpc>
                <a:spcPct val="100000"/>
              </a:lnSpc>
            </a:pPr>
            <a:r>
              <a:rPr lang="nl-NL" sz="2750" b="1" spc="15" dirty="0" err="1">
                <a:latin typeface="Verdana"/>
                <a:cs typeface="Verdana"/>
              </a:rPr>
              <a:t>Example</a:t>
            </a:r>
            <a:r>
              <a:rPr sz="2750" b="1" spc="265" dirty="0">
                <a:latin typeface="Times New Roman"/>
                <a:cs typeface="Times New Roman"/>
              </a:rPr>
              <a:t> </a:t>
            </a:r>
            <a:r>
              <a:rPr sz="2750" b="1" spc="10" dirty="0">
                <a:latin typeface="Verdana"/>
                <a:cs typeface="Verdana"/>
              </a:rPr>
              <a:t>Htt</a:t>
            </a:r>
            <a:r>
              <a:rPr sz="2750" b="1" spc="15" dirty="0">
                <a:latin typeface="Verdana"/>
                <a:cs typeface="Verdana"/>
              </a:rPr>
              <a:t>p</a:t>
            </a:r>
            <a:r>
              <a:rPr sz="2750" b="1" spc="270" dirty="0">
                <a:latin typeface="Times New Roman"/>
                <a:cs typeface="Times New Roman"/>
              </a:rPr>
              <a:t> </a:t>
            </a:r>
            <a:r>
              <a:rPr sz="2750" b="1" spc="15" dirty="0">
                <a:latin typeface="Verdana"/>
                <a:cs typeface="Verdana"/>
              </a:rPr>
              <a:t>/</a:t>
            </a:r>
            <a:r>
              <a:rPr sz="2750" b="1" spc="275" dirty="0">
                <a:latin typeface="Times New Roman"/>
                <a:cs typeface="Times New Roman"/>
              </a:rPr>
              <a:t> </a:t>
            </a:r>
            <a:r>
              <a:rPr sz="2750" b="1" spc="5" dirty="0">
                <a:latin typeface="Verdana"/>
                <a:cs typeface="Verdana"/>
              </a:rPr>
              <a:t>cities.json</a:t>
            </a:r>
            <a:endParaRPr sz="2750" dirty="0">
              <a:latin typeface="Verdana"/>
              <a:cs typeface="Verdana"/>
            </a:endParaRPr>
          </a:p>
        </p:txBody>
      </p:sp>
      <p:sp>
        <p:nvSpPr>
          <p:cNvPr id="3" name="object 3"/>
          <p:cNvSpPr txBox="1"/>
          <p:nvPr/>
        </p:nvSpPr>
        <p:spPr>
          <a:xfrm>
            <a:off x="1391552" y="1790146"/>
            <a:ext cx="6566534" cy="5144998"/>
          </a:xfrm>
          <a:prstGeom prst="rect">
            <a:avLst/>
          </a:prstGeom>
        </p:spPr>
        <p:txBody>
          <a:bodyPr vert="horz" wrap="square" lIns="0" tIns="0" rIns="0" bIns="0" rtlCol="0">
            <a:spAutoFit/>
          </a:bodyPr>
          <a:lstStyle/>
          <a:p>
            <a:pPr marL="12700">
              <a:lnSpc>
                <a:spcPct val="100000"/>
              </a:lnSpc>
            </a:pPr>
            <a:r>
              <a:rPr lang="nl-NL" sz="2600" spc="-25" dirty="0">
                <a:latin typeface="Arial"/>
                <a:cs typeface="Arial"/>
              </a:rPr>
              <a:t>Make</a:t>
            </a:r>
            <a:r>
              <a:rPr sz="2600" spc="-5" dirty="0">
                <a:latin typeface="Arial"/>
                <a:cs typeface="Arial"/>
              </a:rPr>
              <a:t> </a:t>
            </a:r>
            <a:r>
              <a:rPr lang="nl-NL" sz="2600" spc="-20" dirty="0">
                <a:latin typeface="Arial"/>
                <a:cs typeface="Arial"/>
              </a:rPr>
              <a:t>a</a:t>
            </a:r>
            <a:r>
              <a:rPr sz="2600" spc="-5" dirty="0">
                <a:latin typeface="Arial"/>
                <a:cs typeface="Arial"/>
              </a:rPr>
              <a:t> </a:t>
            </a:r>
            <a:r>
              <a:rPr lang="nl-NL" sz="2600" spc="-20" dirty="0">
                <a:latin typeface="Arial"/>
                <a:cs typeface="Arial"/>
              </a:rPr>
              <a:t>data-file</a:t>
            </a:r>
            <a:r>
              <a:rPr sz="2600" spc="-10" dirty="0">
                <a:latin typeface="Arial"/>
                <a:cs typeface="Arial"/>
              </a:rPr>
              <a:t>:</a:t>
            </a:r>
            <a:r>
              <a:rPr sz="2600" spc="-5" dirty="0">
                <a:latin typeface="Arial"/>
                <a:cs typeface="Arial"/>
              </a:rPr>
              <a:t> </a:t>
            </a:r>
            <a:r>
              <a:rPr sz="2600" spc="-25" dirty="0">
                <a:latin typeface="Courier New"/>
                <a:cs typeface="Courier New"/>
              </a:rPr>
              <a:t>cities.json</a:t>
            </a:r>
            <a:endParaRPr sz="2600" dirty="0">
              <a:latin typeface="Courier New"/>
              <a:cs typeface="Courier New"/>
            </a:endParaRPr>
          </a:p>
          <a:p>
            <a:pPr marL="391795">
              <a:lnSpc>
                <a:spcPct val="100000"/>
              </a:lnSpc>
              <a:spcBef>
                <a:spcPts val="1300"/>
              </a:spcBef>
            </a:pPr>
            <a:r>
              <a:rPr lang="en-US" sz="2000" dirty="0">
                <a:latin typeface="Consolas"/>
                <a:cs typeface="Consolas"/>
              </a:rPr>
              <a:t>"cities": [</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      "id": 1,</a:t>
            </a:r>
          </a:p>
          <a:p>
            <a:pPr marL="391795">
              <a:lnSpc>
                <a:spcPct val="100000"/>
              </a:lnSpc>
              <a:spcBef>
                <a:spcPts val="1300"/>
              </a:spcBef>
            </a:pPr>
            <a:r>
              <a:rPr lang="en-US" sz="2000" dirty="0">
                <a:latin typeface="Consolas"/>
                <a:cs typeface="Consolas"/>
              </a:rPr>
              <a:t>      "name": "Groningen",</a:t>
            </a:r>
          </a:p>
          <a:p>
            <a:pPr marL="391795">
              <a:lnSpc>
                <a:spcPct val="100000"/>
              </a:lnSpc>
              <a:spcBef>
                <a:spcPts val="1300"/>
              </a:spcBef>
            </a:pPr>
            <a:r>
              <a:rPr lang="en-US" sz="2000" dirty="0">
                <a:latin typeface="Consolas"/>
                <a:cs typeface="Consolas"/>
              </a:rPr>
              <a:t>      "province": "Groningen",</a:t>
            </a:r>
          </a:p>
          <a:p>
            <a:pPr marL="391795">
              <a:lnSpc>
                <a:spcPct val="100000"/>
              </a:lnSpc>
              <a:spcBef>
                <a:spcPts val="1300"/>
              </a:spcBef>
            </a:pPr>
            <a:r>
              <a:rPr lang="en-US" sz="2000" dirty="0">
                <a:latin typeface="Consolas"/>
                <a:cs typeface="Consolas"/>
              </a:rPr>
              <a:t>      "rating": 0,</a:t>
            </a:r>
          </a:p>
          <a:p>
            <a:pPr marL="391795">
              <a:lnSpc>
                <a:spcPct val="100000"/>
              </a:lnSpc>
              <a:spcBef>
                <a:spcPts val="1300"/>
              </a:spcBef>
            </a:pPr>
            <a:r>
              <a:rPr lang="en-US" sz="2000" dirty="0">
                <a:latin typeface="Consolas"/>
                <a:cs typeface="Consolas"/>
              </a:rPr>
              <a:t>      "highlights": "</a:t>
            </a:r>
            <a:r>
              <a:rPr lang="en-US" sz="2000" dirty="0" err="1">
                <a:latin typeface="Consolas"/>
                <a:cs typeface="Consolas"/>
              </a:rPr>
              <a:t>Martinitoren</a:t>
            </a:r>
            <a:r>
              <a:rPr lang="en-US" sz="2000" dirty="0">
                <a:latin typeface="Consolas"/>
                <a:cs typeface="Consolas"/>
              </a:rPr>
              <a:t>"</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a:t>
            </a:r>
            <a:endParaRPr sz="2000" dirty="0">
              <a:latin typeface="Consolas"/>
              <a:cs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1</a:t>
            </a:r>
            <a:r>
              <a:rPr spc="270" dirty="0">
                <a:latin typeface="Times New Roman"/>
                <a:cs typeface="Times New Roman"/>
              </a:rPr>
              <a:t> </a:t>
            </a:r>
            <a:r>
              <a:rPr lang="en-NL" spc="10" dirty="0"/>
              <a:t>-</a:t>
            </a:r>
            <a:r>
              <a:rPr spc="265" dirty="0">
                <a:latin typeface="Times New Roman"/>
                <a:cs typeface="Times New Roman"/>
              </a:rPr>
              <a:t> </a:t>
            </a:r>
            <a:r>
              <a:rPr lang="nl-NL" spc="15" dirty="0" err="1"/>
              <a:t>Inject</a:t>
            </a:r>
            <a:r>
              <a:rPr lang="nl-NL" spc="15" dirty="0"/>
              <a:t> H</a:t>
            </a:r>
            <a:r>
              <a:rPr spc="10" dirty="0" err="1"/>
              <a:t>ttp</a:t>
            </a:r>
            <a:r>
              <a:rPr lang="nl-NL" spc="10" dirty="0"/>
              <a:t>Client</a:t>
            </a:r>
            <a:r>
              <a:rPr spc="235" dirty="0">
                <a:latin typeface="Times New Roman"/>
                <a:cs typeface="Times New Roman"/>
              </a:rPr>
              <a:t> </a:t>
            </a:r>
            <a:r>
              <a:rPr spc="10" dirty="0"/>
              <a:t>in</a:t>
            </a:r>
            <a:r>
              <a:rPr spc="265" dirty="0">
                <a:latin typeface="Times New Roman"/>
                <a:cs typeface="Times New Roman"/>
              </a:rPr>
              <a:t> </a:t>
            </a:r>
            <a:r>
              <a:rPr spc="10" dirty="0"/>
              <a:t>Service</a:t>
            </a:r>
          </a:p>
        </p:txBody>
      </p:sp>
      <p:sp>
        <p:nvSpPr>
          <p:cNvPr id="3" name="object 3"/>
          <p:cNvSpPr txBox="1"/>
          <p:nvPr/>
        </p:nvSpPr>
        <p:spPr>
          <a:xfrm>
            <a:off x="1449463" y="1427760"/>
            <a:ext cx="6733801" cy="4403321"/>
          </a:xfrm>
          <a:prstGeom prst="rect">
            <a:avLst/>
          </a:prstGeom>
        </p:spPr>
        <p:txBody>
          <a:bodyPr vert="horz" wrap="square" lIns="0" tIns="0" rIns="0" bIns="0" rtlCol="0">
            <a:spAutoFit/>
          </a:bodyPr>
          <a:lstStyle/>
          <a:p>
            <a:pPr marL="12700">
              <a:lnSpc>
                <a:spcPts val="2335"/>
              </a:lnSpc>
              <a:tabLst>
                <a:tab pos="960119" algn="l"/>
                <a:tab pos="1907539" algn="l"/>
                <a:tab pos="2583815" algn="l"/>
              </a:tabLst>
            </a:pPr>
            <a:endParaRPr lang="en-NL" sz="1600" spc="-15" dirty="0">
              <a:latin typeface="Consolas" panose="020B0609020204030204" pitchFamily="49" charset="0"/>
              <a:cs typeface="Consolas" panose="020B0609020204030204" pitchFamily="49" charset="0"/>
            </a:endParaRPr>
          </a:p>
          <a:p>
            <a:pPr marL="12700">
              <a:lnSpc>
                <a:spcPts val="2335"/>
              </a:lnSpc>
              <a:tabLst>
                <a:tab pos="960119" algn="l"/>
                <a:tab pos="1907539" algn="l"/>
                <a:tab pos="2583815" algn="l"/>
              </a:tabLst>
            </a:pPr>
            <a:r>
              <a:rPr lang="en-US" sz="1600" dirty="0">
                <a:latin typeface="Consolas" panose="020B0609020204030204" pitchFamily="49" charset="0"/>
                <a:cs typeface="Consolas" panose="020B0609020204030204" pitchFamily="49" charset="0"/>
              </a:rPr>
              <a:t>import { Observable } from </a:t>
            </a:r>
            <a:r>
              <a:rPr lang="en-US" sz="1600" dirty="0">
                <a:solidFill>
                  <a:srgbClr val="00B050"/>
                </a:solidFill>
                <a:latin typeface="Consolas" panose="020B0609020204030204" pitchFamily="49" charset="0"/>
                <a:cs typeface="Consolas" panose="020B0609020204030204" pitchFamily="49" charset="0"/>
              </a:rPr>
              <a:t>'</a:t>
            </a:r>
            <a:r>
              <a:rPr lang="en-US" sz="1600" dirty="0" err="1">
                <a:solidFill>
                  <a:srgbClr val="00B050"/>
                </a:solidFill>
                <a:latin typeface="Consolas" panose="020B0609020204030204" pitchFamily="49" charset="0"/>
                <a:cs typeface="Consolas" panose="020B0609020204030204" pitchFamily="49" charset="0"/>
              </a:rPr>
              <a:t>rxjs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import { </a:t>
            </a:r>
            <a:r>
              <a:rPr lang="en-US" sz="1600" dirty="0" err="1">
                <a:latin typeface="Consolas" panose="020B0609020204030204" pitchFamily="49" charset="0"/>
                <a:cs typeface="Consolas" panose="020B0609020204030204" pitchFamily="49" charset="0"/>
              </a:rPr>
              <a:t>HttpClient</a:t>
            </a:r>
            <a:r>
              <a:rPr lang="en-US" sz="1600" dirty="0">
                <a:latin typeface="Consolas" panose="020B0609020204030204" pitchFamily="49" charset="0"/>
                <a:cs typeface="Consolas" panose="020B0609020204030204" pitchFamily="49" charset="0"/>
              </a:rPr>
              <a:t> } from </a:t>
            </a:r>
            <a:r>
              <a:rPr lang="en-US" sz="1600" dirty="0">
                <a:solidFill>
                  <a:srgbClr val="00B050"/>
                </a:solidFill>
                <a:latin typeface="Consolas" panose="020B0609020204030204" pitchFamily="49" charset="0"/>
                <a:cs typeface="Consolas" panose="020B0609020204030204" pitchFamily="49" charset="0"/>
              </a:rPr>
              <a:t>'@angular/common/http'</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@Injectable()</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export class </a:t>
            </a:r>
            <a:r>
              <a:rPr lang="en-US" sz="1600" dirty="0" err="1">
                <a:latin typeface="Consolas" panose="020B0609020204030204" pitchFamily="49" charset="0"/>
                <a:cs typeface="Consolas" panose="020B0609020204030204" pitchFamily="49" charset="0"/>
              </a:rPr>
              <a:t>CityService</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constructor(private </a:t>
            </a:r>
            <a:r>
              <a:rPr lang="en-US" sz="1600" b="1" dirty="0">
                <a:solidFill>
                  <a:srgbClr val="C00000"/>
                </a:solidFill>
                <a:latin typeface="Consolas" panose="020B0609020204030204" pitchFamily="49" charset="0"/>
                <a:cs typeface="Consolas" panose="020B0609020204030204" pitchFamily="49" charset="0"/>
              </a:rPr>
              <a:t>http: </a:t>
            </a:r>
            <a:r>
              <a:rPr lang="en-US" sz="1600" b="1" dirty="0" err="1">
                <a:solidFill>
                  <a:srgbClr val="C00000"/>
                </a:solidFill>
                <a:latin typeface="Consolas" panose="020B0609020204030204" pitchFamily="49" charset="0"/>
                <a:cs typeface="Consolas" panose="020B0609020204030204" pitchFamily="49" charset="0"/>
              </a:rPr>
              <a:t>HttpCl</a:t>
            </a:r>
            <a:r>
              <a:rPr lang="en-US" sz="1600" dirty="0" err="1">
                <a:solidFill>
                  <a:srgbClr val="C00000"/>
                </a:solidFill>
                <a:latin typeface="Consolas" panose="020B0609020204030204" pitchFamily="49" charset="0"/>
                <a:cs typeface="Consolas" panose="020B0609020204030204" pitchFamily="49" charset="0"/>
              </a:rPr>
              <a:t>ient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i="1" dirty="0">
                <a:latin typeface="Consolas" panose="020B0609020204030204" pitchFamily="49" charset="0"/>
                <a:cs typeface="Consolas" panose="020B0609020204030204" pitchFamily="49" charset="0"/>
              </a:rPr>
              <a:t>// </a:t>
            </a:r>
            <a:r>
              <a:rPr lang="en-US" sz="1600" i="1" dirty="0" err="1">
                <a:latin typeface="Consolas" panose="020B0609020204030204" pitchFamily="49" charset="0"/>
                <a:cs typeface="Consolas" panose="020B0609020204030204" pitchFamily="49" charset="0"/>
              </a:rPr>
              <a:t>retourneer</a:t>
            </a:r>
            <a:r>
              <a:rPr lang="en-US" sz="1600" i="1" dirty="0">
                <a:latin typeface="Consolas" panose="020B0609020204030204" pitchFamily="49" charset="0"/>
                <a:cs typeface="Consolas" panose="020B0609020204030204" pitchFamily="49" charset="0"/>
              </a:rPr>
              <a:t> alle cities</a:t>
            </a:r>
            <a:br>
              <a:rPr lang="en-US" sz="1600" i="1" dirty="0">
                <a:latin typeface="Consolas" panose="020B0609020204030204" pitchFamily="49" charset="0"/>
                <a:cs typeface="Consolas" panose="020B0609020204030204" pitchFamily="49" charset="0"/>
              </a:rPr>
            </a:br>
            <a:r>
              <a:rPr lang="en-US" sz="1600" i="1"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getCities</a:t>
            </a:r>
            <a:r>
              <a:rPr lang="en-US" sz="1600" dirty="0">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Observable&lt;City[]&gt; </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return </a:t>
            </a:r>
            <a:r>
              <a:rPr lang="en-US" sz="1600" dirty="0" err="1">
                <a:latin typeface="Consolas" panose="020B0609020204030204" pitchFamily="49" charset="0"/>
                <a:cs typeface="Consolas" panose="020B0609020204030204" pitchFamily="49" charset="0"/>
              </a:rPr>
              <a:t>this.http.get</a:t>
            </a:r>
            <a:r>
              <a:rPr lang="en-US" sz="1600" dirty="0">
                <a:latin typeface="Consolas" panose="020B0609020204030204" pitchFamily="49" charset="0"/>
                <a:cs typeface="Consolas" panose="020B0609020204030204" pitchFamily="49" charset="0"/>
              </a:rPr>
              <a:t>&lt;City[] &gt;(</a:t>
            </a:r>
            <a:r>
              <a:rPr lang="en-US" sz="1600" dirty="0">
                <a:solidFill>
                  <a:srgbClr val="00B050"/>
                </a:solidFill>
                <a:latin typeface="Consolas" panose="020B0609020204030204" pitchFamily="49" charset="0"/>
                <a:cs typeface="Consolas" panose="020B0609020204030204" pitchFamily="49" charset="0"/>
              </a:rPr>
              <a:t>'app/</a:t>
            </a:r>
            <a:r>
              <a:rPr lang="en-US" sz="1600" dirty="0" err="1">
                <a:solidFill>
                  <a:srgbClr val="00B050"/>
                </a:solidFill>
                <a:latin typeface="Consolas" panose="020B0609020204030204" pitchFamily="49" charset="0"/>
                <a:cs typeface="Consolas" panose="020B0609020204030204" pitchFamily="49" charset="0"/>
              </a:rPr>
              <a:t>cities.json</a:t>
            </a:r>
            <a:r>
              <a:rPr lang="en-US" sz="1600" dirty="0">
                <a:solidFill>
                  <a:srgbClr val="00B050"/>
                </a:solidFill>
                <a:latin typeface="Consolas" panose="020B0609020204030204" pitchFamily="49" charset="0"/>
                <a:cs typeface="Consolas" panose="020B0609020204030204" pitchFamily="49" charset="0"/>
              </a:rPr>
              <a:t>'</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endParaRPr sz="1600" dirty="0">
              <a:latin typeface="Consolas" panose="020B0609020204030204" pitchFamily="49" charset="0"/>
              <a:cs typeface="Consolas" panose="020B0609020204030204" pitchFamily="49" charset="0"/>
            </a:endParaRPr>
          </a:p>
        </p:txBody>
      </p:sp>
      <p:sp>
        <p:nvSpPr>
          <p:cNvPr id="8" name="object 8"/>
          <p:cNvSpPr/>
          <p:nvPr/>
        </p:nvSpPr>
        <p:spPr>
          <a:xfrm>
            <a:off x="6300856" y="1718319"/>
            <a:ext cx="3489325" cy="1549400"/>
          </a:xfrm>
          <a:custGeom>
            <a:avLst/>
            <a:gdLst/>
            <a:ahLst/>
            <a:cxnLst/>
            <a:rect l="l" t="t" r="r" b="b"/>
            <a:pathLst>
              <a:path w="3489325" h="1549400">
                <a:moveTo>
                  <a:pt x="3489197" y="0"/>
                </a:moveTo>
                <a:lnTo>
                  <a:pt x="1546097" y="0"/>
                </a:lnTo>
                <a:lnTo>
                  <a:pt x="1546097" y="692657"/>
                </a:lnTo>
                <a:lnTo>
                  <a:pt x="0" y="1549145"/>
                </a:lnTo>
                <a:lnTo>
                  <a:pt x="1546097" y="989837"/>
                </a:lnTo>
                <a:lnTo>
                  <a:pt x="3489197" y="989837"/>
                </a:lnTo>
                <a:lnTo>
                  <a:pt x="3489197" y="0"/>
                </a:lnTo>
                <a:close/>
              </a:path>
              <a:path w="3489325" h="1549400">
                <a:moveTo>
                  <a:pt x="3489197" y="989837"/>
                </a:moveTo>
                <a:lnTo>
                  <a:pt x="1546097" y="989837"/>
                </a:lnTo>
                <a:lnTo>
                  <a:pt x="1546097" y="1187195"/>
                </a:lnTo>
                <a:lnTo>
                  <a:pt x="3489197" y="1187195"/>
                </a:lnTo>
                <a:lnTo>
                  <a:pt x="3489197" y="989837"/>
                </a:lnTo>
                <a:close/>
              </a:path>
            </a:pathLst>
          </a:custGeom>
          <a:solidFill>
            <a:srgbClr val="FF0000"/>
          </a:solidFill>
        </p:spPr>
        <p:txBody>
          <a:bodyPr wrap="square" lIns="0" tIns="0" rIns="0" bIns="0" rtlCol="0"/>
          <a:lstStyle/>
          <a:p>
            <a:endParaRPr/>
          </a:p>
        </p:txBody>
      </p:sp>
      <p:sp>
        <p:nvSpPr>
          <p:cNvPr id="9" name="object 9"/>
          <p:cNvSpPr txBox="1"/>
          <p:nvPr/>
        </p:nvSpPr>
        <p:spPr>
          <a:xfrm>
            <a:off x="8183264" y="2099409"/>
            <a:ext cx="1271270" cy="447675"/>
          </a:xfrm>
          <a:prstGeom prst="rect">
            <a:avLst/>
          </a:prstGeom>
        </p:spPr>
        <p:txBody>
          <a:bodyPr vert="horz" wrap="square" lIns="0" tIns="0" rIns="0" bIns="0" rtlCol="0">
            <a:spAutoFit/>
          </a:bodyPr>
          <a:lstStyle/>
          <a:p>
            <a:pPr marL="12700" marR="5080" indent="84455">
              <a:lnSpc>
                <a:spcPct val="100699"/>
              </a:lnSpc>
            </a:pPr>
            <a:r>
              <a:rPr sz="1500" b="1" spc="-5" dirty="0">
                <a:solidFill>
                  <a:srgbClr val="FFFFFF"/>
                </a:solidFill>
                <a:latin typeface="Arial"/>
                <a:cs typeface="Arial"/>
              </a:rPr>
              <a:t>Maa</a:t>
            </a:r>
            <a:r>
              <a:rPr sz="1500" b="1" dirty="0">
                <a:solidFill>
                  <a:srgbClr val="FFFFFF"/>
                </a:solidFill>
                <a:latin typeface="Arial"/>
                <a:cs typeface="Arial"/>
              </a:rPr>
              <a:t>k</a:t>
            </a:r>
            <a:r>
              <a:rPr sz="1500" b="1" spc="-20" dirty="0">
                <a:solidFill>
                  <a:srgbClr val="FFFFFF"/>
                </a:solidFill>
                <a:latin typeface="Arial"/>
                <a:cs typeface="Arial"/>
              </a:rPr>
              <a:t> </a:t>
            </a:r>
            <a:r>
              <a:rPr sz="1500" b="1" spc="-5" dirty="0">
                <a:solidFill>
                  <a:srgbClr val="FFFFFF"/>
                </a:solidFill>
                <a:latin typeface="Arial"/>
                <a:cs typeface="Arial"/>
              </a:rPr>
              <a:t>lokale variabel</a:t>
            </a:r>
            <a:r>
              <a:rPr sz="1500" b="1" dirty="0">
                <a:solidFill>
                  <a:srgbClr val="FFFFFF"/>
                </a:solidFill>
                <a:latin typeface="Arial"/>
                <a:cs typeface="Arial"/>
              </a:rPr>
              <a:t>e</a:t>
            </a:r>
            <a:r>
              <a:rPr sz="1500" b="1" spc="-15" dirty="0">
                <a:solidFill>
                  <a:srgbClr val="FFFFFF"/>
                </a:solidFill>
                <a:latin typeface="Arial"/>
                <a:cs typeface="Arial"/>
              </a:rPr>
              <a:t> </a:t>
            </a:r>
            <a:r>
              <a:rPr sz="1500" b="1" spc="-5" dirty="0">
                <a:solidFill>
                  <a:srgbClr val="FFFFFF"/>
                </a:solidFill>
                <a:latin typeface="Arial"/>
                <a:cs typeface="Arial"/>
              </a:rPr>
              <a:t>http</a:t>
            </a:r>
            <a:endParaRPr sz="1500">
              <a:latin typeface="Arial"/>
              <a:cs typeface="Arial"/>
            </a:endParaRPr>
          </a:p>
        </p:txBody>
      </p:sp>
      <p:sp>
        <p:nvSpPr>
          <p:cNvPr id="10" name="object 10"/>
          <p:cNvSpPr/>
          <p:nvPr/>
        </p:nvSpPr>
        <p:spPr>
          <a:xfrm>
            <a:off x="7029328" y="5321049"/>
            <a:ext cx="3448050" cy="1621790"/>
          </a:xfrm>
          <a:custGeom>
            <a:avLst/>
            <a:gdLst/>
            <a:ahLst/>
            <a:cxnLst/>
            <a:rect l="l" t="t" r="r" b="b"/>
            <a:pathLst>
              <a:path w="3448050" h="1621790">
                <a:moveTo>
                  <a:pt x="0" y="0"/>
                </a:moveTo>
                <a:lnTo>
                  <a:pt x="1427225" y="954023"/>
                </a:lnTo>
                <a:lnTo>
                  <a:pt x="1427225" y="1621535"/>
                </a:lnTo>
                <a:lnTo>
                  <a:pt x="3448049" y="1621535"/>
                </a:lnTo>
                <a:lnTo>
                  <a:pt x="3448049" y="668273"/>
                </a:lnTo>
                <a:lnTo>
                  <a:pt x="1427225" y="668273"/>
                </a:lnTo>
                <a:lnTo>
                  <a:pt x="0" y="0"/>
                </a:lnTo>
                <a:close/>
              </a:path>
              <a:path w="3448050" h="1621790">
                <a:moveTo>
                  <a:pt x="3448049" y="477011"/>
                </a:moveTo>
                <a:lnTo>
                  <a:pt x="1427225" y="477011"/>
                </a:lnTo>
                <a:lnTo>
                  <a:pt x="1427225" y="668273"/>
                </a:lnTo>
                <a:lnTo>
                  <a:pt x="3448049" y="668273"/>
                </a:lnTo>
                <a:lnTo>
                  <a:pt x="3448049" y="477011"/>
                </a:lnTo>
                <a:close/>
              </a:path>
            </a:pathLst>
          </a:custGeom>
          <a:solidFill>
            <a:srgbClr val="FF0000"/>
          </a:solidFill>
        </p:spPr>
        <p:txBody>
          <a:bodyPr wrap="square" lIns="0" tIns="0" rIns="0" bIns="0" rtlCol="0"/>
          <a:lstStyle/>
          <a:p>
            <a:endParaRPr/>
          </a:p>
        </p:txBody>
      </p:sp>
      <p:sp>
        <p:nvSpPr>
          <p:cNvPr id="11" name="object 11"/>
          <p:cNvSpPr txBox="1"/>
          <p:nvPr/>
        </p:nvSpPr>
        <p:spPr>
          <a:xfrm>
            <a:off x="8581790" y="6043524"/>
            <a:ext cx="1769110" cy="678180"/>
          </a:xfrm>
          <a:prstGeom prst="rect">
            <a:avLst/>
          </a:prstGeom>
        </p:spPr>
        <p:txBody>
          <a:bodyPr vert="horz" wrap="square" lIns="0" tIns="0" rIns="0" bIns="0" rtlCol="0">
            <a:spAutoFit/>
          </a:bodyPr>
          <a:lstStyle/>
          <a:p>
            <a:pPr marL="12700" marR="5080" indent="-635" algn="ctr">
              <a:lnSpc>
                <a:spcPct val="100699"/>
              </a:lnSpc>
            </a:pPr>
            <a:r>
              <a:rPr sz="1500" b="1" spc="-5" dirty="0">
                <a:solidFill>
                  <a:srgbClr val="FFFFFF"/>
                </a:solidFill>
                <a:latin typeface="Arial"/>
                <a:cs typeface="Arial"/>
              </a:rPr>
              <a:t>Retourneer observabl</a:t>
            </a:r>
            <a:r>
              <a:rPr sz="1500" b="1" dirty="0">
                <a:solidFill>
                  <a:srgbClr val="FFFFFF"/>
                </a:solidFill>
                <a:latin typeface="Arial"/>
                <a:cs typeface="Arial"/>
              </a:rPr>
              <a:t>e</a:t>
            </a:r>
            <a:r>
              <a:rPr sz="1500" b="1" spc="-25" dirty="0">
                <a:solidFill>
                  <a:srgbClr val="FFFFFF"/>
                </a:solidFill>
                <a:latin typeface="Arial"/>
                <a:cs typeface="Arial"/>
              </a:rPr>
              <a:t> </a:t>
            </a:r>
            <a:r>
              <a:rPr sz="1500" b="1" dirty="0">
                <a:solidFill>
                  <a:srgbClr val="FFFFFF"/>
                </a:solidFill>
                <a:latin typeface="Arial"/>
                <a:cs typeface="Arial"/>
              </a:rPr>
              <a:t>n</a:t>
            </a:r>
            <a:r>
              <a:rPr sz="1500" b="1" spc="-5" dirty="0">
                <a:solidFill>
                  <a:srgbClr val="FFFFFF"/>
                </a:solidFill>
                <a:latin typeface="Arial"/>
                <a:cs typeface="Arial"/>
              </a:rPr>
              <a:t>aa</a:t>
            </a:r>
            <a:r>
              <a:rPr sz="1500" b="1" dirty="0">
                <a:solidFill>
                  <a:srgbClr val="FFFFFF"/>
                </a:solidFill>
                <a:latin typeface="Arial"/>
                <a:cs typeface="Arial"/>
              </a:rPr>
              <a:t>r</a:t>
            </a:r>
            <a:r>
              <a:rPr sz="1500" b="1" spc="-10" dirty="0">
                <a:solidFill>
                  <a:srgbClr val="FFFFFF"/>
                </a:solidFill>
                <a:latin typeface="Arial"/>
                <a:cs typeface="Arial"/>
              </a:rPr>
              <a:t> </a:t>
            </a:r>
            <a:r>
              <a:rPr sz="1500" b="1" dirty="0">
                <a:solidFill>
                  <a:srgbClr val="FFFFFF"/>
                </a:solidFill>
                <a:latin typeface="Arial"/>
                <a:cs typeface="Arial"/>
              </a:rPr>
              <a:t>de </a:t>
            </a:r>
            <a:r>
              <a:rPr sz="1500" b="1" spc="-5" dirty="0">
                <a:solidFill>
                  <a:srgbClr val="FFFFFF"/>
                </a:solidFill>
                <a:latin typeface="Arial"/>
                <a:cs typeface="Arial"/>
              </a:rPr>
              <a:t>Component</a:t>
            </a:r>
            <a:endParaRPr sz="1500">
              <a:latin typeface="Arial"/>
              <a:cs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391552" y="1183666"/>
            <a:ext cx="7536548" cy="4993226"/>
          </a:xfrm>
          <a:prstGeom prst="rect">
            <a:avLst/>
          </a:prstGeom>
        </p:spPr>
        <p:txBody>
          <a:bodyPr vert="horz" wrap="square" lIns="0" tIns="0" rIns="0" bIns="0" rtlCol="0">
            <a:spAutoFit/>
          </a:bodyPr>
          <a:lstStyle/>
          <a:p>
            <a:pPr marL="12700">
              <a:lnSpc>
                <a:spcPts val="2335"/>
              </a:lnSpc>
              <a:tabLst>
                <a:tab pos="960119" algn="l"/>
                <a:tab pos="1771650" algn="l"/>
                <a:tab pos="3531235" algn="l"/>
                <a:tab pos="5020310" algn="l"/>
                <a:tab pos="5967730" algn="l"/>
              </a:tabLst>
            </a:pPr>
            <a:r>
              <a:rPr lang="en-US" sz="1600" dirty="0">
                <a:latin typeface="Consolas" panose="020B0609020204030204" pitchFamily="49" charset="0"/>
                <a:cs typeface="Consolas" panose="020B0609020204030204" pitchFamily="49" charset="0"/>
              </a:rPr>
              <a:t>export class </a:t>
            </a:r>
            <a:r>
              <a:rPr lang="en-US" sz="1600" dirty="0" err="1">
                <a:latin typeface="Consolas" panose="020B0609020204030204" pitchFamily="49" charset="0"/>
                <a:cs typeface="Consolas" panose="020B0609020204030204" pitchFamily="49" charset="0"/>
              </a:rPr>
              <a:t>AppComponent</a:t>
            </a:r>
            <a:r>
              <a:rPr lang="en-US" sz="1600" dirty="0">
                <a:latin typeface="Consolas" panose="020B0609020204030204" pitchFamily="49" charset="0"/>
                <a:cs typeface="Consolas" panose="020B0609020204030204" pitchFamily="49" charset="0"/>
              </a:rPr>
              <a:t> implements </a:t>
            </a:r>
            <a:r>
              <a:rPr lang="en-US" sz="1600" dirty="0" err="1">
                <a:latin typeface="Consolas" panose="020B0609020204030204" pitchFamily="49" charset="0"/>
                <a:cs typeface="Consolas" panose="020B0609020204030204" pitchFamily="49" charset="0"/>
              </a:rPr>
              <a:t>OnInit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i="1" dirty="0">
                <a:solidFill>
                  <a:srgbClr val="00B050"/>
                </a:solidFill>
                <a:latin typeface="Consolas" panose="020B0609020204030204" pitchFamily="49" charset="0"/>
                <a:cs typeface="Consolas" panose="020B0609020204030204" pitchFamily="49" charset="0"/>
              </a:rPr>
              <a:t>// Properties </a:t>
            </a:r>
            <a:r>
              <a:rPr lang="en-US" sz="1600" i="1" dirty="0" err="1">
                <a:solidFill>
                  <a:srgbClr val="00B050"/>
                </a:solidFill>
                <a:latin typeface="Consolas" panose="020B0609020204030204" pitchFamily="49" charset="0"/>
                <a:cs typeface="Consolas" panose="020B0609020204030204" pitchFamily="49" charset="0"/>
              </a:rPr>
              <a:t>voor</a:t>
            </a:r>
            <a:r>
              <a:rPr lang="en-US" sz="1600" i="1" dirty="0">
                <a:solidFill>
                  <a:srgbClr val="00B050"/>
                </a:solidFill>
                <a:latin typeface="Consolas" panose="020B0609020204030204" pitchFamily="49" charset="0"/>
                <a:cs typeface="Consolas" panose="020B0609020204030204" pitchFamily="49" charset="0"/>
              </a:rPr>
              <a:t> component/class</a:t>
            </a:r>
            <a:br>
              <a:rPr lang="en-US" sz="1600" i="1" dirty="0">
                <a:latin typeface="Consolas" panose="020B0609020204030204" pitchFamily="49" charset="0"/>
                <a:cs typeface="Consolas" panose="020B0609020204030204" pitchFamily="49" charset="0"/>
              </a:rPr>
            </a:br>
            <a:r>
              <a:rPr lang="en-US" sz="1600" i="1"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currentCity</a:t>
            </a:r>
            <a:r>
              <a:rPr lang="en-US" sz="1600" dirty="0">
                <a:latin typeface="Consolas" panose="020B0609020204030204" pitchFamily="49" charset="0"/>
                <a:cs typeface="Consolas" panose="020B0609020204030204" pitchFamily="49" charset="0"/>
              </a:rPr>
              <a:t>: City;</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cities: City[];</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a:t>
            </a:r>
            <a:r>
              <a:rPr lang="en-US" sz="1600" dirty="0" err="1">
                <a:latin typeface="Consolas" panose="020B0609020204030204" pitchFamily="49" charset="0"/>
                <a:cs typeface="Consolas" panose="020B0609020204030204" pitchFamily="49" charset="0"/>
              </a:rPr>
              <a:t>cityPhoto</a:t>
            </a:r>
            <a:r>
              <a:rPr lang="en-US" sz="1600" dirty="0">
                <a:latin typeface="Consolas" panose="020B0609020204030204" pitchFamily="49" charset="0"/>
                <a:cs typeface="Consolas" panose="020B0609020204030204" pitchFamily="49" charset="0"/>
              </a:rPr>
              <a:t>: string;</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constructor(private </a:t>
            </a:r>
            <a:r>
              <a:rPr lang="en-US" sz="1600" b="1" dirty="0" err="1">
                <a:solidFill>
                  <a:srgbClr val="C00000"/>
                </a:solidFill>
                <a:latin typeface="Consolas" panose="020B0609020204030204" pitchFamily="49" charset="0"/>
                <a:cs typeface="Consolas" panose="020B0609020204030204" pitchFamily="49" charset="0"/>
              </a:rPr>
              <a:t>cityService</a:t>
            </a:r>
            <a:r>
              <a:rPr lang="en-US" sz="1600" b="1" dirty="0">
                <a:solidFill>
                  <a:srgbClr val="C00000"/>
                </a:solidFill>
                <a:latin typeface="Consolas" panose="020B0609020204030204" pitchFamily="49" charset="0"/>
                <a:cs typeface="Consolas" panose="020B0609020204030204" pitchFamily="49" charset="0"/>
              </a:rPr>
              <a:t>: </a:t>
            </a:r>
            <a:r>
              <a:rPr lang="en-US" sz="1600" b="1" dirty="0" err="1">
                <a:solidFill>
                  <a:srgbClr val="C00000"/>
                </a:solidFill>
                <a:latin typeface="Consolas" panose="020B0609020204030204" pitchFamily="49" charset="0"/>
                <a:cs typeface="Consolas" panose="020B0609020204030204" pitchFamily="49" charset="0"/>
              </a:rPr>
              <a:t>CityService</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a:t>
            </a:r>
            <a:r>
              <a:rPr lang="en-US" sz="1600" dirty="0" err="1">
                <a:latin typeface="Consolas" panose="020B0609020204030204" pitchFamily="49" charset="0"/>
                <a:cs typeface="Consolas" panose="020B0609020204030204" pitchFamily="49" charset="0"/>
              </a:rPr>
              <a:t>ngOnInit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this.cityService.getCities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.subscribe</a:t>
            </a:r>
            <a:r>
              <a:rPr lang="en-US" sz="1600" dirty="0">
                <a:latin typeface="Consolas" panose="020B0609020204030204" pitchFamily="49" charset="0"/>
                <a:cs typeface="Consolas" panose="020B0609020204030204" pitchFamily="49" charset="0"/>
              </a:rPr>
              <a:t>(</a:t>
            </a:r>
            <a:r>
              <a:rPr lang="en-US" sz="1600" dirty="0" err="1">
                <a:latin typeface="Consolas" panose="020B0609020204030204" pitchFamily="49" charset="0"/>
                <a:cs typeface="Consolas" panose="020B0609020204030204" pitchFamily="49" charset="0"/>
              </a:rPr>
              <a:t>cityData</a:t>
            </a:r>
            <a:r>
              <a:rPr lang="en-US" sz="1600" dirty="0">
                <a:latin typeface="Consolas" panose="020B0609020204030204" pitchFamily="49" charset="0"/>
                <a:cs typeface="Consolas" panose="020B0609020204030204" pitchFamily="49" charset="0"/>
              </a:rPr>
              <a:t> =&gt; { </a:t>
            </a:r>
            <a:r>
              <a:rPr lang="en-US" sz="1600" dirty="0" err="1">
                <a:latin typeface="Consolas" panose="020B0609020204030204" pitchFamily="49" charset="0"/>
                <a:cs typeface="Consolas" panose="020B0609020204030204" pitchFamily="49" charset="0"/>
              </a:rPr>
              <a:t>this.cities</a:t>
            </a:r>
            <a:r>
              <a:rPr lang="en-US" sz="1600" dirty="0">
                <a:latin typeface="Consolas" panose="020B0609020204030204" pitchFamily="49" charset="0"/>
                <a:cs typeface="Consolas" panose="020B0609020204030204" pitchFamily="49" charset="0"/>
              </a:rPr>
              <a:t> = </a:t>
            </a:r>
            <a:r>
              <a:rPr lang="en-US" sz="1600" dirty="0" err="1">
                <a:latin typeface="Consolas" panose="020B0609020204030204" pitchFamily="49" charset="0"/>
                <a:cs typeface="Consolas" panose="020B0609020204030204" pitchFamily="49" charset="0"/>
              </a:rPr>
              <a:t>cityData</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err    =&gt; </a:t>
            </a:r>
            <a:r>
              <a:rPr lang="en-US" sz="1600" dirty="0" err="1">
                <a:latin typeface="Consolas" panose="020B0609020204030204" pitchFamily="49" charset="0"/>
                <a:cs typeface="Consolas" panose="020B0609020204030204" pitchFamily="49" charset="0"/>
              </a:rPr>
              <a:t>console.log</a:t>
            </a:r>
            <a:r>
              <a:rPr lang="en-US" sz="1600" dirty="0">
                <a:latin typeface="Consolas" panose="020B0609020204030204" pitchFamily="49" charset="0"/>
                <a:cs typeface="Consolas" panose="020B0609020204030204" pitchFamily="49" charset="0"/>
              </a:rPr>
              <a:t>('FOUT: ', err),</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 =&gt; </a:t>
            </a:r>
            <a:r>
              <a:rPr lang="en-US" sz="1600" dirty="0" err="1">
                <a:latin typeface="Consolas" panose="020B0609020204030204" pitchFamily="49" charset="0"/>
                <a:cs typeface="Consolas" panose="020B0609020204030204" pitchFamily="49" charset="0"/>
              </a:rPr>
              <a:t>console.log</a:t>
            </a:r>
            <a:r>
              <a:rPr lang="en-US" sz="1600" dirty="0">
                <a:latin typeface="Consolas" panose="020B0609020204030204" pitchFamily="49" charset="0"/>
                <a:cs typeface="Consolas" panose="020B0609020204030204" pitchFamily="49" charset="0"/>
              </a:rPr>
              <a:t>('Getting   cities complete'));</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endParaRPr sz="1600" dirty="0">
              <a:latin typeface="Consolas" panose="020B0609020204030204" pitchFamily="49" charset="0"/>
              <a:cs typeface="Consolas" panose="020B0609020204030204" pitchFamily="49" charset="0"/>
            </a:endParaRPr>
          </a:p>
        </p:txBody>
      </p:sp>
      <p:sp>
        <p:nvSpPr>
          <p:cNvPr id="5" name="object 5"/>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St</a:t>
            </a:r>
            <a:r>
              <a:rPr lang="nl-NL" spc="10" dirty="0"/>
              <a:t>e</a:t>
            </a:r>
            <a:r>
              <a:rPr spc="15" dirty="0"/>
              <a:t>p</a:t>
            </a:r>
            <a:r>
              <a:rPr spc="275" dirty="0">
                <a:latin typeface="Times New Roman"/>
                <a:cs typeface="Times New Roman"/>
              </a:rPr>
              <a:t> </a:t>
            </a:r>
            <a:r>
              <a:rPr spc="15" dirty="0"/>
              <a:t>2</a:t>
            </a:r>
            <a:r>
              <a:rPr spc="270" dirty="0">
                <a:latin typeface="Times New Roman"/>
                <a:cs typeface="Times New Roman"/>
              </a:rPr>
              <a:t> </a:t>
            </a:r>
            <a:r>
              <a:rPr spc="15" dirty="0"/>
              <a:t>–</a:t>
            </a:r>
            <a:r>
              <a:rPr spc="265" dirty="0">
                <a:latin typeface="Times New Roman"/>
                <a:cs typeface="Times New Roman"/>
              </a:rPr>
              <a:t> </a:t>
            </a:r>
            <a:r>
              <a:rPr spc="15" dirty="0"/>
              <a:t>C</a:t>
            </a:r>
            <a:r>
              <a:rPr lang="nl-NL" spc="15" dirty="0" err="1"/>
              <a:t>hange</a:t>
            </a:r>
            <a:r>
              <a:rPr lang="nl-NL" spc="15" dirty="0"/>
              <a:t> c</a:t>
            </a:r>
            <a:r>
              <a:rPr spc="15" dirty="0" err="1"/>
              <a:t>omponent</a:t>
            </a:r>
            <a:endParaRPr spc="15" dirty="0"/>
          </a:p>
        </p:txBody>
      </p:sp>
      <p:sp>
        <p:nvSpPr>
          <p:cNvPr id="6" name="object 6"/>
          <p:cNvSpPr/>
          <p:nvPr/>
        </p:nvSpPr>
        <p:spPr>
          <a:xfrm>
            <a:off x="6736882" y="3175635"/>
            <a:ext cx="3912235" cy="1211580"/>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endParaRPr/>
          </a:p>
        </p:txBody>
      </p:sp>
      <p:sp>
        <p:nvSpPr>
          <p:cNvPr id="7" name="object 7"/>
          <p:cNvSpPr txBox="1"/>
          <p:nvPr/>
        </p:nvSpPr>
        <p:spPr>
          <a:xfrm>
            <a:off x="8726732" y="3421091"/>
            <a:ext cx="1821180" cy="678180"/>
          </a:xfrm>
          <a:prstGeom prst="rect">
            <a:avLst/>
          </a:prstGeom>
        </p:spPr>
        <p:txBody>
          <a:bodyPr vert="horz" wrap="square" lIns="0" tIns="0" rIns="0" bIns="0" rtlCol="0">
            <a:spAutoFit/>
          </a:bodyPr>
          <a:lstStyle/>
          <a:p>
            <a:pPr marL="12700" marR="5080" algn="ctr">
              <a:lnSpc>
                <a:spcPct val="100699"/>
              </a:lnSpc>
            </a:pPr>
            <a:r>
              <a:rPr sz="1500" b="1" spc="-5" dirty="0">
                <a:solidFill>
                  <a:srgbClr val="FFFFFF"/>
                </a:solidFill>
                <a:latin typeface="Arial"/>
                <a:cs typeface="Arial"/>
              </a:rPr>
              <a:t>Dat</a:t>
            </a:r>
            <a:r>
              <a:rPr sz="1500" b="1" dirty="0">
                <a:solidFill>
                  <a:srgbClr val="FFFFFF"/>
                </a:solidFill>
                <a:latin typeface="Arial"/>
                <a:cs typeface="Arial"/>
              </a:rPr>
              <a:t>a</a:t>
            </a:r>
            <a:r>
              <a:rPr sz="1500" b="1" spc="-15" dirty="0">
                <a:solidFill>
                  <a:srgbClr val="FFFFFF"/>
                </a:solidFill>
                <a:latin typeface="Arial"/>
                <a:cs typeface="Arial"/>
              </a:rPr>
              <a:t> </a:t>
            </a:r>
            <a:r>
              <a:rPr sz="1500" b="1" spc="-5" dirty="0">
                <a:solidFill>
                  <a:srgbClr val="FFFFFF"/>
                </a:solidFill>
                <a:latin typeface="Arial"/>
                <a:cs typeface="Arial"/>
              </a:rPr>
              <a:t>asyn</a:t>
            </a:r>
            <a:r>
              <a:rPr sz="1500" b="1" dirty="0">
                <a:solidFill>
                  <a:srgbClr val="FFFFFF"/>
                </a:solidFill>
                <a:latin typeface="Arial"/>
                <a:cs typeface="Arial"/>
              </a:rPr>
              <a:t>c</a:t>
            </a:r>
            <a:r>
              <a:rPr sz="1500" b="1" spc="-25" dirty="0">
                <a:solidFill>
                  <a:srgbClr val="FFFFFF"/>
                </a:solidFill>
                <a:latin typeface="Arial"/>
                <a:cs typeface="Arial"/>
              </a:rPr>
              <a:t> </a:t>
            </a:r>
            <a:r>
              <a:rPr sz="1500" b="1" spc="-5" dirty="0">
                <a:solidFill>
                  <a:srgbClr val="FFFFFF"/>
                </a:solidFill>
                <a:latin typeface="Arial"/>
                <a:cs typeface="Arial"/>
              </a:rPr>
              <a:t>ophalen e</a:t>
            </a:r>
            <a:r>
              <a:rPr sz="1500" b="1" dirty="0">
                <a:solidFill>
                  <a:srgbClr val="FFFFFF"/>
                </a:solidFill>
                <a:latin typeface="Arial"/>
                <a:cs typeface="Arial"/>
              </a:rPr>
              <a:t>n</a:t>
            </a:r>
            <a:r>
              <a:rPr sz="1500" b="1" spc="-15" dirty="0">
                <a:solidFill>
                  <a:srgbClr val="FFFFFF"/>
                </a:solidFill>
                <a:latin typeface="Arial"/>
                <a:cs typeface="Arial"/>
              </a:rPr>
              <a:t> </a:t>
            </a:r>
            <a:r>
              <a:rPr sz="1500" b="1" dirty="0">
                <a:solidFill>
                  <a:srgbClr val="FFFFFF"/>
                </a:solidFill>
                <a:latin typeface="Arial"/>
                <a:cs typeface="Arial"/>
              </a:rPr>
              <a:t>.</a:t>
            </a:r>
            <a:r>
              <a:rPr sz="1500" b="1" spc="-5" dirty="0">
                <a:solidFill>
                  <a:srgbClr val="FFFFFF"/>
                </a:solidFill>
                <a:latin typeface="Arial"/>
                <a:cs typeface="Arial"/>
              </a:rPr>
              <a:t>subscribe() gebruiken</a:t>
            </a:r>
            <a:endParaRPr sz="1500" dirty="0">
              <a:latin typeface="Arial"/>
              <a:cs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553096" y="1375743"/>
            <a:ext cx="7756004" cy="941283"/>
          </a:xfrm>
          <a:prstGeom prst="rect">
            <a:avLst/>
          </a:prstGeom>
        </p:spPr>
        <p:txBody>
          <a:bodyPr vert="horz" wrap="square" lIns="0" tIns="0" rIns="0" bIns="0" rtlCol="0">
            <a:spAutoFit/>
          </a:bodyPr>
          <a:lstStyle/>
          <a:p>
            <a:pPr marL="12700">
              <a:lnSpc>
                <a:spcPct val="100000"/>
              </a:lnSpc>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Angula</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Modules</a:t>
            </a:r>
            <a:endParaRPr sz="1700" dirty="0">
              <a:latin typeface="Consolas"/>
              <a:cs typeface="Consolas"/>
            </a:endParaRPr>
          </a:p>
          <a:p>
            <a:pPr marL="12700">
              <a:lnSpc>
                <a:spcPct val="100000"/>
              </a:lnSpc>
              <a:spcBef>
                <a:spcPts val="1065"/>
              </a:spcBef>
            </a:pPr>
            <a:r>
              <a:rPr sz="1700" b="1" spc="5" dirty="0">
                <a:solidFill>
                  <a:srgbClr val="000080"/>
                </a:solidFill>
                <a:latin typeface="Consolas"/>
                <a:cs typeface="Consolas"/>
              </a:rPr>
              <a:t>…</a:t>
            </a:r>
            <a:endParaRPr sz="1700" dirty="0">
              <a:latin typeface="Consolas"/>
              <a:cs typeface="Consolas"/>
            </a:endParaRPr>
          </a:p>
          <a:p>
            <a:r>
              <a:rPr lang="en-US" dirty="0"/>
              <a:t>import {</a:t>
            </a:r>
            <a:r>
              <a:rPr lang="en-US" b="1" dirty="0" err="1">
                <a:solidFill>
                  <a:srgbClr val="C00000"/>
                </a:solidFill>
              </a:rPr>
              <a:t>HttpClientModule</a:t>
            </a:r>
            <a:r>
              <a:rPr lang="en-US" dirty="0"/>
              <a:t>} from </a:t>
            </a:r>
            <a:r>
              <a:rPr lang="en-US" dirty="0">
                <a:solidFill>
                  <a:srgbClr val="C00000"/>
                </a:solidFill>
              </a:rPr>
              <a:t>"@angular/common/http</a:t>
            </a:r>
            <a:r>
              <a:rPr lang="en-US" dirty="0"/>
              <a:t>";</a:t>
            </a:r>
          </a:p>
        </p:txBody>
      </p:sp>
      <p:sp>
        <p:nvSpPr>
          <p:cNvPr id="3" name="object 3"/>
          <p:cNvSpPr txBox="1"/>
          <p:nvPr/>
        </p:nvSpPr>
        <p:spPr>
          <a:xfrm>
            <a:off x="1553046" y="2954596"/>
            <a:ext cx="2543810" cy="1034415"/>
          </a:xfrm>
          <a:prstGeom prst="rect">
            <a:avLst/>
          </a:prstGeom>
        </p:spPr>
        <p:txBody>
          <a:bodyPr vert="horz" wrap="square" lIns="0" tIns="0" rIns="0" bIns="0" rtlCol="0">
            <a:spAutoFit/>
          </a:bodyPr>
          <a:lstStyle/>
          <a:p>
            <a:pPr marL="12700">
              <a:lnSpc>
                <a:spcPct val="100000"/>
              </a:lnSpc>
            </a:pPr>
            <a:r>
              <a:rPr sz="1700" i="1" spc="5" dirty="0">
                <a:solidFill>
                  <a:srgbClr val="46C249"/>
                </a:solidFill>
                <a:latin typeface="Consolas"/>
                <a:cs typeface="Consolas"/>
              </a:rPr>
              <a:t>…</a:t>
            </a:r>
            <a:endParaRPr sz="1700" dirty="0">
              <a:latin typeface="Consolas"/>
              <a:cs typeface="Consolas"/>
            </a:endParaRPr>
          </a:p>
          <a:p>
            <a:pPr marL="12700">
              <a:lnSpc>
                <a:spcPct val="100000"/>
              </a:lnSpc>
              <a:spcBef>
                <a:spcPts val="1065"/>
              </a:spcBef>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Modul</a:t>
            </a:r>
            <a:r>
              <a:rPr sz="1700" i="1" spc="5" dirty="0">
                <a:solidFill>
                  <a:srgbClr val="46C249"/>
                </a:solidFill>
                <a:latin typeface="Consolas"/>
                <a:cs typeface="Consolas"/>
              </a:rPr>
              <a:t>e</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declaration</a:t>
            </a:r>
            <a:endParaRPr sz="1700" dirty="0">
              <a:latin typeface="Consolas"/>
              <a:cs typeface="Consolas"/>
            </a:endParaRPr>
          </a:p>
          <a:p>
            <a:pPr marL="12700">
              <a:lnSpc>
                <a:spcPct val="100000"/>
              </a:lnSpc>
              <a:spcBef>
                <a:spcPts val="1065"/>
              </a:spcBef>
            </a:pPr>
            <a:r>
              <a:rPr sz="1700" spc="-5" dirty="0">
                <a:latin typeface="Consolas"/>
                <a:cs typeface="Consolas"/>
              </a:rPr>
              <a:t>@NgModule({</a:t>
            </a:r>
            <a:endParaRPr sz="1700" dirty="0">
              <a:latin typeface="Consolas"/>
              <a:cs typeface="Consolas"/>
            </a:endParaRPr>
          </a:p>
        </p:txBody>
      </p:sp>
      <p:sp>
        <p:nvSpPr>
          <p:cNvPr id="4" name="object 4"/>
          <p:cNvSpPr txBox="1"/>
          <p:nvPr/>
        </p:nvSpPr>
        <p:spPr>
          <a:xfrm>
            <a:off x="1913483" y="4138721"/>
            <a:ext cx="865505" cy="2451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imports</a:t>
            </a:r>
            <a:endParaRPr sz="1700" dirty="0">
              <a:latin typeface="Consolas"/>
              <a:cs typeface="Consolas"/>
            </a:endParaRPr>
          </a:p>
        </p:txBody>
      </p:sp>
      <p:sp>
        <p:nvSpPr>
          <p:cNvPr id="5" name="object 5"/>
          <p:cNvSpPr txBox="1"/>
          <p:nvPr/>
        </p:nvSpPr>
        <p:spPr>
          <a:xfrm>
            <a:off x="3352438" y="4138721"/>
            <a:ext cx="5575661" cy="2616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[BrowserModule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b="1" spc="-5" dirty="0">
                <a:solidFill>
                  <a:srgbClr val="C00000"/>
                </a:solidFill>
                <a:latin typeface="Consolas"/>
                <a:cs typeface="Consolas"/>
              </a:rPr>
              <a:t>Http</a:t>
            </a:r>
            <a:r>
              <a:rPr lang="nl-NL" sz="1700" b="1" spc="-5" dirty="0">
                <a:solidFill>
                  <a:srgbClr val="C00000"/>
                </a:solidFill>
                <a:latin typeface="Consolas"/>
                <a:cs typeface="Consolas"/>
              </a:rPr>
              <a:t>Client</a:t>
            </a:r>
            <a:r>
              <a:rPr sz="1700" b="1" spc="-5" dirty="0">
                <a:solidFill>
                  <a:srgbClr val="C00000"/>
                </a:solidFill>
                <a:latin typeface="Consolas"/>
                <a:cs typeface="Consolas"/>
              </a:rPr>
              <a:t>Module</a:t>
            </a:r>
            <a:r>
              <a:rPr sz="1700" spc="-5" dirty="0">
                <a:latin typeface="Consolas"/>
                <a:cs typeface="Consolas"/>
              </a:rPr>
              <a:t>],</a:t>
            </a:r>
            <a:endParaRPr sz="1700" dirty="0">
              <a:latin typeface="Consolas"/>
              <a:cs typeface="Consolas"/>
            </a:endParaRPr>
          </a:p>
        </p:txBody>
      </p:sp>
      <p:sp>
        <p:nvSpPr>
          <p:cNvPr id="6" name="object 6"/>
          <p:cNvSpPr txBox="1"/>
          <p:nvPr/>
        </p:nvSpPr>
        <p:spPr>
          <a:xfrm>
            <a:off x="1913484" y="4533437"/>
            <a:ext cx="3502660" cy="2451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declarations</a:t>
            </a:r>
            <a:r>
              <a:rPr sz="1700" spc="5" dirty="0">
                <a:latin typeface="Consolas"/>
                <a:cs typeface="Consolas"/>
              </a:rPr>
              <a:t>:</a:t>
            </a:r>
            <a:r>
              <a:rPr sz="1700" dirty="0">
                <a:latin typeface="Times New Roman"/>
                <a:cs typeface="Times New Roman"/>
              </a:rPr>
              <a:t> </a:t>
            </a:r>
            <a:r>
              <a:rPr sz="1700" spc="75" dirty="0">
                <a:latin typeface="Times New Roman"/>
                <a:cs typeface="Times New Roman"/>
              </a:rPr>
              <a:t> </a:t>
            </a:r>
            <a:r>
              <a:rPr sz="1700" spc="-5" dirty="0">
                <a:latin typeface="Consolas"/>
                <a:cs typeface="Consolas"/>
              </a:rPr>
              <a:t>[AppComponent],</a:t>
            </a:r>
            <a:endParaRPr sz="1700" dirty="0">
              <a:latin typeface="Consolas"/>
              <a:cs typeface="Consolas"/>
            </a:endParaRPr>
          </a:p>
        </p:txBody>
      </p:sp>
      <p:sp>
        <p:nvSpPr>
          <p:cNvPr id="7" name="object 7"/>
          <p:cNvSpPr txBox="1"/>
          <p:nvPr/>
        </p:nvSpPr>
        <p:spPr>
          <a:xfrm>
            <a:off x="1913485" y="4928142"/>
            <a:ext cx="1104265" cy="640080"/>
          </a:xfrm>
          <a:prstGeom prst="rect">
            <a:avLst/>
          </a:prstGeom>
        </p:spPr>
        <p:txBody>
          <a:bodyPr vert="horz" wrap="square" lIns="0" tIns="0" rIns="0" bIns="0" rtlCol="0">
            <a:spAutoFit/>
          </a:bodyPr>
          <a:lstStyle/>
          <a:p>
            <a:pPr marL="12700" marR="5080">
              <a:lnSpc>
                <a:spcPct val="152400"/>
              </a:lnSpc>
            </a:pPr>
            <a:r>
              <a:rPr sz="1700" spc="-5" dirty="0">
                <a:latin typeface="Consolas"/>
                <a:cs typeface="Consolas"/>
              </a:rPr>
              <a:t>bootstrap</a:t>
            </a:r>
            <a:r>
              <a:rPr sz="1700" spc="-10" dirty="0">
                <a:latin typeface="Times New Roman"/>
                <a:cs typeface="Times New Roman"/>
              </a:rPr>
              <a:t> </a:t>
            </a:r>
            <a:r>
              <a:rPr sz="1700" spc="-5" dirty="0">
                <a:latin typeface="Consolas"/>
                <a:cs typeface="Consolas"/>
              </a:rPr>
              <a:t>providers</a:t>
            </a:r>
            <a:endParaRPr sz="1700">
              <a:latin typeface="Consolas"/>
              <a:cs typeface="Consolas"/>
            </a:endParaRPr>
          </a:p>
        </p:txBody>
      </p:sp>
      <p:sp>
        <p:nvSpPr>
          <p:cNvPr id="8" name="object 8"/>
          <p:cNvSpPr txBox="1"/>
          <p:nvPr/>
        </p:nvSpPr>
        <p:spPr>
          <a:xfrm>
            <a:off x="3352153" y="4928142"/>
            <a:ext cx="4100829" cy="64008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a:latin typeface="Consolas"/>
              <a:cs typeface="Consolas"/>
            </a:endParaRPr>
          </a:p>
          <a:p>
            <a:pPr marL="12700">
              <a:lnSpc>
                <a:spcPct val="100000"/>
              </a:lnSpc>
              <a:spcBef>
                <a:spcPts val="1065"/>
              </a:spcBef>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[CityService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i="1" spc="-5"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a:t>
            </a:r>
            <a:r>
              <a:rPr sz="1700" i="1" spc="5" dirty="0">
                <a:solidFill>
                  <a:srgbClr val="46C249"/>
                </a:solidFill>
                <a:latin typeface="Consolas"/>
                <a:cs typeface="Consolas"/>
              </a:rPr>
              <a:t>I</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voo</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service</a:t>
            </a:r>
            <a:endParaRPr sz="1700">
              <a:latin typeface="Consolas"/>
              <a:cs typeface="Consolas"/>
            </a:endParaRPr>
          </a:p>
        </p:txBody>
      </p:sp>
      <p:sp>
        <p:nvSpPr>
          <p:cNvPr id="9" name="object 9"/>
          <p:cNvSpPr txBox="1"/>
          <p:nvPr/>
        </p:nvSpPr>
        <p:spPr>
          <a:xfrm>
            <a:off x="1553008" y="5717572"/>
            <a:ext cx="2904490" cy="1034415"/>
          </a:xfrm>
          <a:prstGeom prst="rect">
            <a:avLst/>
          </a:prstGeom>
        </p:spPr>
        <p:txBody>
          <a:bodyPr vert="horz" wrap="square" lIns="0" tIns="0" rIns="0" bIns="0" rtlCol="0">
            <a:spAutoFit/>
          </a:bodyPr>
          <a:lstStyle/>
          <a:p>
            <a:pPr marL="12700">
              <a:lnSpc>
                <a:spcPct val="100000"/>
              </a:lnSpc>
            </a:pPr>
            <a:r>
              <a:rPr sz="1700" dirty="0">
                <a:latin typeface="Consolas"/>
                <a:cs typeface="Consolas"/>
              </a:rPr>
              <a:t>})</a:t>
            </a:r>
            <a:endParaRPr sz="1700">
              <a:latin typeface="Consolas"/>
              <a:cs typeface="Consolas"/>
            </a:endParaRPr>
          </a:p>
          <a:p>
            <a:pPr marL="12700">
              <a:lnSpc>
                <a:spcPct val="100000"/>
              </a:lnSpc>
              <a:spcBef>
                <a:spcPts val="1065"/>
              </a:spcBef>
            </a:pPr>
            <a:r>
              <a:rPr sz="1700" b="1" spc="-5" dirty="0">
                <a:solidFill>
                  <a:srgbClr val="000080"/>
                </a:solidFill>
                <a:latin typeface="Consolas"/>
                <a:cs typeface="Consolas"/>
              </a:rPr>
              <a:t>expor</a:t>
            </a:r>
            <a:r>
              <a:rPr sz="1700" b="1" spc="5" dirty="0">
                <a:solidFill>
                  <a:srgbClr val="000080"/>
                </a:solidFill>
                <a:latin typeface="Consolas"/>
                <a:cs typeface="Consolas"/>
              </a:rPr>
              <a:t>t</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b="1" spc="-5" dirty="0">
                <a:solidFill>
                  <a:srgbClr val="000080"/>
                </a:solidFill>
                <a:latin typeface="Consolas"/>
                <a:cs typeface="Consolas"/>
              </a:rPr>
              <a:t>clas</a:t>
            </a:r>
            <a:r>
              <a:rPr sz="1700" b="1" spc="5" dirty="0">
                <a:solidFill>
                  <a:srgbClr val="000080"/>
                </a:solidFill>
                <a:latin typeface="Consolas"/>
                <a:cs typeface="Consolas"/>
              </a:rPr>
              <a:t>s</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spc="-5" dirty="0">
                <a:latin typeface="Consolas"/>
                <a:cs typeface="Consolas"/>
              </a:rPr>
              <a:t>AppModul</a:t>
            </a:r>
            <a:r>
              <a:rPr sz="1700" spc="5" dirty="0">
                <a:latin typeface="Consolas"/>
                <a:cs typeface="Consolas"/>
              </a:rPr>
              <a:t>e</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t>
            </a:r>
            <a:endParaRPr sz="1700">
              <a:latin typeface="Consolas"/>
              <a:cs typeface="Consolas"/>
            </a:endParaRPr>
          </a:p>
          <a:p>
            <a:pPr marL="12700">
              <a:lnSpc>
                <a:spcPct val="100000"/>
              </a:lnSpc>
              <a:spcBef>
                <a:spcPts val="1065"/>
              </a:spcBef>
            </a:pPr>
            <a:r>
              <a:rPr sz="1700" spc="5" dirty="0">
                <a:latin typeface="Consolas"/>
                <a:cs typeface="Consolas"/>
              </a:rPr>
              <a:t>}</a:t>
            </a:r>
            <a:endParaRPr sz="1700">
              <a:latin typeface="Consolas"/>
              <a:cs typeface="Consolas"/>
            </a:endParaRPr>
          </a:p>
        </p:txBody>
      </p:sp>
      <p:sp>
        <p:nvSpPr>
          <p:cNvPr id="10" name="object 10"/>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3</a:t>
            </a:r>
            <a:r>
              <a:rPr spc="270" dirty="0">
                <a:latin typeface="Times New Roman"/>
                <a:cs typeface="Times New Roman"/>
              </a:rPr>
              <a:t> </a:t>
            </a:r>
            <a:r>
              <a:rPr spc="15" dirty="0"/>
              <a:t>–</a:t>
            </a:r>
            <a:r>
              <a:rPr spc="265" dirty="0">
                <a:latin typeface="Times New Roman"/>
                <a:cs typeface="Times New Roman"/>
              </a:rPr>
              <a:t> </a:t>
            </a:r>
            <a:r>
              <a:rPr lang="nl-NL" spc="15" dirty="0"/>
              <a:t>Change m</a:t>
            </a:r>
            <a:r>
              <a:rPr spc="15" dirty="0" err="1"/>
              <a:t>odule</a:t>
            </a:r>
            <a:endParaRPr spc="15" dirty="0"/>
          </a:p>
        </p:txBody>
      </p:sp>
      <p:sp>
        <p:nvSpPr>
          <p:cNvPr id="11" name="object 11"/>
          <p:cNvSpPr/>
          <p:nvPr/>
        </p:nvSpPr>
        <p:spPr>
          <a:xfrm>
            <a:off x="6261231" y="2767593"/>
            <a:ext cx="3912235" cy="1211580"/>
          </a:xfrm>
          <a:custGeom>
            <a:avLst/>
            <a:gdLst/>
            <a:ahLst/>
            <a:cxnLst/>
            <a:rect l="l" t="t" r="r" b="b"/>
            <a:pathLst>
              <a:path w="3912234" h="1211579">
                <a:moveTo>
                  <a:pt x="3912107" y="0"/>
                </a:moveTo>
                <a:lnTo>
                  <a:pt x="1891283" y="0"/>
                </a:lnTo>
                <a:lnTo>
                  <a:pt x="1891283" y="667511"/>
                </a:lnTo>
                <a:lnTo>
                  <a:pt x="0" y="1211579"/>
                </a:lnTo>
                <a:lnTo>
                  <a:pt x="1891283" y="953261"/>
                </a:lnTo>
                <a:lnTo>
                  <a:pt x="3912107" y="953261"/>
                </a:lnTo>
                <a:lnTo>
                  <a:pt x="3912107" y="0"/>
                </a:lnTo>
                <a:close/>
              </a:path>
              <a:path w="3912234" h="1211579">
                <a:moveTo>
                  <a:pt x="3912107" y="953261"/>
                </a:moveTo>
                <a:lnTo>
                  <a:pt x="1891283" y="953261"/>
                </a:lnTo>
                <a:lnTo>
                  <a:pt x="1891283" y="1144523"/>
                </a:lnTo>
                <a:lnTo>
                  <a:pt x="3912107" y="1144523"/>
                </a:lnTo>
                <a:lnTo>
                  <a:pt x="3912107" y="953261"/>
                </a:lnTo>
                <a:close/>
              </a:path>
            </a:pathLst>
          </a:custGeom>
          <a:solidFill>
            <a:srgbClr val="FF0000"/>
          </a:solidFill>
        </p:spPr>
        <p:txBody>
          <a:bodyPr wrap="square" lIns="0" tIns="0" rIns="0" bIns="0" rtlCol="0"/>
          <a:lstStyle/>
          <a:p>
            <a:endParaRPr/>
          </a:p>
        </p:txBody>
      </p:sp>
      <p:sp>
        <p:nvSpPr>
          <p:cNvPr id="12" name="object 12"/>
          <p:cNvSpPr txBox="1"/>
          <p:nvPr/>
        </p:nvSpPr>
        <p:spPr>
          <a:xfrm>
            <a:off x="8510162" y="3012286"/>
            <a:ext cx="1303655" cy="678180"/>
          </a:xfrm>
          <a:prstGeom prst="rect">
            <a:avLst/>
          </a:prstGeom>
        </p:spPr>
        <p:txBody>
          <a:bodyPr vert="horz" wrap="square" lIns="0" tIns="0" rIns="0" bIns="0" rtlCol="0">
            <a:spAutoFit/>
          </a:bodyPr>
          <a:lstStyle/>
          <a:p>
            <a:pPr marL="12700" marR="5080" indent="635" algn="ctr">
              <a:lnSpc>
                <a:spcPct val="100699"/>
              </a:lnSpc>
            </a:pPr>
            <a:r>
              <a:rPr sz="1500" b="1" spc="-5" dirty="0">
                <a:solidFill>
                  <a:srgbClr val="FFFFFF"/>
                </a:solidFill>
                <a:latin typeface="Arial"/>
                <a:cs typeface="Arial"/>
              </a:rPr>
              <a:t>HttpModule importere</a:t>
            </a:r>
            <a:r>
              <a:rPr sz="1500" b="1" dirty="0">
                <a:solidFill>
                  <a:srgbClr val="FFFFFF"/>
                </a:solidFill>
                <a:latin typeface="Arial"/>
                <a:cs typeface="Arial"/>
              </a:rPr>
              <a:t>n</a:t>
            </a:r>
            <a:r>
              <a:rPr sz="1500" b="1" spc="-15" dirty="0">
                <a:solidFill>
                  <a:srgbClr val="FFFFFF"/>
                </a:solidFill>
                <a:latin typeface="Arial"/>
                <a:cs typeface="Arial"/>
              </a:rPr>
              <a:t> </a:t>
            </a:r>
            <a:r>
              <a:rPr sz="1500" b="1" spc="-5" dirty="0">
                <a:solidFill>
                  <a:srgbClr val="FFFFFF"/>
                </a:solidFill>
                <a:latin typeface="Arial"/>
                <a:cs typeface="Arial"/>
              </a:rPr>
              <a:t>en toevoegen</a:t>
            </a:r>
            <a:endParaRPr sz="1500">
              <a:latin typeface="Arial"/>
              <a:cs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lang="nl-NL" spc="15" dirty="0"/>
              <a:t>More</a:t>
            </a:r>
            <a:r>
              <a:rPr spc="260" dirty="0">
                <a:latin typeface="Times New Roman"/>
                <a:cs typeface="Times New Roman"/>
              </a:rPr>
              <a:t> </a:t>
            </a:r>
            <a:r>
              <a:rPr lang="nl-NL" spc="15" dirty="0" err="1"/>
              <a:t>about</a:t>
            </a:r>
            <a:r>
              <a:rPr spc="254" dirty="0">
                <a:latin typeface="Times New Roman"/>
                <a:cs typeface="Times New Roman"/>
              </a:rPr>
              <a:t> </a:t>
            </a:r>
            <a:r>
              <a:rPr spc="10" dirty="0"/>
              <a:t>Observables</a:t>
            </a:r>
          </a:p>
        </p:txBody>
      </p:sp>
      <p:sp>
        <p:nvSpPr>
          <p:cNvPr id="3" name="object 3"/>
          <p:cNvSpPr txBox="1"/>
          <p:nvPr/>
        </p:nvSpPr>
        <p:spPr>
          <a:xfrm>
            <a:off x="1291730" y="1612623"/>
            <a:ext cx="6493370" cy="805349"/>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lang="nl-NL" sz="1950" spc="-20" dirty="0">
                <a:latin typeface="Verdana"/>
                <a:cs typeface="Verdana"/>
              </a:rPr>
              <a:t>Part of</a:t>
            </a:r>
            <a:r>
              <a:rPr sz="1950" spc="185" dirty="0">
                <a:latin typeface="Times New Roman"/>
                <a:cs typeface="Times New Roman"/>
              </a:rPr>
              <a:t> </a:t>
            </a:r>
            <a:r>
              <a:rPr sz="1950" b="1" spc="-20" dirty="0">
                <a:latin typeface="Verdana"/>
                <a:cs typeface="Verdana"/>
              </a:rPr>
              <a:t>RxJs</a:t>
            </a:r>
            <a:endParaRPr sz="1950" b="1" dirty="0">
              <a:latin typeface="Verdana"/>
              <a:cs typeface="Verdana"/>
            </a:endParaRPr>
          </a:p>
          <a:p>
            <a:pPr marL="353695" indent="-340995">
              <a:lnSpc>
                <a:spcPct val="100000"/>
              </a:lnSpc>
              <a:spcBef>
                <a:spcPts val="1625"/>
              </a:spcBef>
              <a:buFont typeface="Verdana"/>
              <a:buChar char="•"/>
              <a:tabLst>
                <a:tab pos="354330" algn="l"/>
              </a:tabLst>
            </a:pPr>
            <a:r>
              <a:rPr lang="nl-NL" sz="1950" b="1" spc="-10" dirty="0" err="1">
                <a:solidFill>
                  <a:srgbClr val="C00000"/>
                </a:solidFill>
                <a:latin typeface="Verdana"/>
                <a:cs typeface="Verdana"/>
              </a:rPr>
              <a:t>subscribe</a:t>
            </a:r>
            <a:r>
              <a:rPr lang="nl-NL" sz="1950" b="1" spc="-10" dirty="0">
                <a:solidFill>
                  <a:srgbClr val="C00000"/>
                </a:solidFill>
                <a:latin typeface="Verdana"/>
                <a:cs typeface="Verdana"/>
              </a:rPr>
              <a:t>() has 3</a:t>
            </a:r>
            <a:r>
              <a:rPr sz="1950" b="1" spc="204" dirty="0">
                <a:solidFill>
                  <a:srgbClr val="C00000"/>
                </a:solidFill>
                <a:latin typeface="Times New Roman"/>
                <a:cs typeface="Times New Roman"/>
              </a:rPr>
              <a:t> </a:t>
            </a:r>
            <a:r>
              <a:rPr sz="1950" b="1" spc="-20" dirty="0">
                <a:solidFill>
                  <a:srgbClr val="C00000"/>
                </a:solidFill>
                <a:latin typeface="Verdana"/>
                <a:cs typeface="Verdana"/>
              </a:rPr>
              <a:t>pa</a:t>
            </a:r>
            <a:r>
              <a:rPr sz="1950" b="1" spc="-50" dirty="0">
                <a:solidFill>
                  <a:srgbClr val="C00000"/>
                </a:solidFill>
                <a:latin typeface="Verdana"/>
                <a:cs typeface="Verdana"/>
              </a:rPr>
              <a:t>r</a:t>
            </a:r>
            <a:r>
              <a:rPr sz="1950" b="1" spc="-20" dirty="0">
                <a:solidFill>
                  <a:srgbClr val="C00000"/>
                </a:solidFill>
                <a:latin typeface="Verdana"/>
                <a:cs typeface="Verdana"/>
              </a:rPr>
              <a:t>a</a:t>
            </a:r>
            <a:r>
              <a:rPr sz="1950" b="1" spc="-15" dirty="0">
                <a:solidFill>
                  <a:srgbClr val="C00000"/>
                </a:solidFill>
                <a:latin typeface="Verdana"/>
                <a:cs typeface="Verdana"/>
              </a:rPr>
              <a:t>meters:</a:t>
            </a:r>
            <a:endParaRPr sz="1950" b="1" dirty="0">
              <a:solidFill>
                <a:srgbClr val="C00000"/>
              </a:solidFill>
              <a:latin typeface="Verdana"/>
              <a:cs typeface="Verdana"/>
            </a:endParaRPr>
          </a:p>
        </p:txBody>
      </p:sp>
      <p:sp>
        <p:nvSpPr>
          <p:cNvPr id="4" name="object 4"/>
          <p:cNvSpPr txBox="1"/>
          <p:nvPr/>
        </p:nvSpPr>
        <p:spPr>
          <a:xfrm>
            <a:off x="1957719" y="2585682"/>
            <a:ext cx="1087120" cy="659155"/>
          </a:xfrm>
          <a:prstGeom prst="rect">
            <a:avLst/>
          </a:prstGeom>
        </p:spPr>
        <p:txBody>
          <a:bodyPr vert="horz" wrap="square" lIns="0" tIns="0" rIns="0" bIns="0" rtlCol="0">
            <a:spAutoFit/>
          </a:bodyPr>
          <a:lstStyle/>
          <a:p>
            <a:pPr marL="295910" indent="-283210">
              <a:lnSpc>
                <a:spcPct val="100000"/>
              </a:lnSpc>
              <a:buFont typeface="Wingdings"/>
              <a:buChar char=""/>
              <a:tabLst>
                <a:tab pos="296545" algn="l"/>
              </a:tabLst>
            </a:pPr>
            <a:r>
              <a:rPr sz="1600" spc="-10" dirty="0">
                <a:solidFill>
                  <a:srgbClr val="00B050"/>
                </a:solidFill>
                <a:latin typeface="Verdana"/>
                <a:cs typeface="Verdana"/>
              </a:rPr>
              <a:t>success</a:t>
            </a:r>
            <a:endParaRPr sz="1600" dirty="0">
              <a:solidFill>
                <a:srgbClr val="00B050"/>
              </a:solidFill>
              <a:latin typeface="Verdana"/>
              <a:cs typeface="Verdana"/>
            </a:endParaRPr>
          </a:p>
          <a:p>
            <a:pPr marL="12700">
              <a:lnSpc>
                <a:spcPct val="100000"/>
              </a:lnSpc>
              <a:spcBef>
                <a:spcPts val="1330"/>
              </a:spcBef>
            </a:pPr>
            <a:r>
              <a:rPr sz="1600" spc="-10" dirty="0">
                <a:latin typeface="Wingdings"/>
                <a:cs typeface="Wingdings"/>
              </a:rPr>
              <a:t></a:t>
            </a:r>
            <a:endParaRPr sz="1600" dirty="0">
              <a:latin typeface="Wingdings"/>
              <a:cs typeface="Wingdings"/>
            </a:endParaRPr>
          </a:p>
        </p:txBody>
      </p:sp>
      <p:sp>
        <p:nvSpPr>
          <p:cNvPr id="5" name="object 5"/>
          <p:cNvSpPr txBox="1"/>
          <p:nvPr/>
        </p:nvSpPr>
        <p:spPr>
          <a:xfrm>
            <a:off x="1957719" y="2998675"/>
            <a:ext cx="1237615" cy="659155"/>
          </a:xfrm>
          <a:prstGeom prst="rect">
            <a:avLst/>
          </a:prstGeom>
        </p:spPr>
        <p:txBody>
          <a:bodyPr vert="horz" wrap="square" lIns="0" tIns="0" rIns="0" bIns="0" rtlCol="0">
            <a:spAutoFit/>
          </a:bodyPr>
          <a:lstStyle/>
          <a:p>
            <a:pPr marL="295910">
              <a:lnSpc>
                <a:spcPct val="100000"/>
              </a:lnSpc>
            </a:pPr>
            <a:r>
              <a:rPr sz="1600" spc="-15" dirty="0">
                <a:solidFill>
                  <a:srgbClr val="C00000"/>
                </a:solidFill>
                <a:latin typeface="Verdana"/>
                <a:cs typeface="Verdana"/>
              </a:rPr>
              <a:t>error</a:t>
            </a:r>
            <a:endParaRPr sz="1600" dirty="0">
              <a:solidFill>
                <a:srgbClr val="C00000"/>
              </a:solidFill>
              <a:latin typeface="Verdana"/>
              <a:cs typeface="Verdana"/>
            </a:endParaRPr>
          </a:p>
          <a:p>
            <a:pPr marL="295910" indent="-283210">
              <a:lnSpc>
                <a:spcPct val="100000"/>
              </a:lnSpc>
              <a:spcBef>
                <a:spcPts val="1330"/>
              </a:spcBef>
              <a:buFont typeface="Wingdings"/>
              <a:buChar char=""/>
              <a:tabLst>
                <a:tab pos="296545" algn="l"/>
              </a:tabLst>
            </a:pPr>
            <a:r>
              <a:rPr sz="1600" spc="-15" dirty="0">
                <a:solidFill>
                  <a:schemeClr val="accent6"/>
                </a:solidFill>
                <a:latin typeface="Verdana"/>
                <a:cs typeface="Verdana"/>
              </a:rPr>
              <a:t>complete</a:t>
            </a:r>
            <a:endParaRPr sz="1600" dirty="0">
              <a:solidFill>
                <a:schemeClr val="accent6"/>
              </a:solidFill>
              <a:latin typeface="Verdana"/>
              <a:cs typeface="Verdana"/>
            </a:endParaRPr>
          </a:p>
        </p:txBody>
      </p:sp>
      <p:sp>
        <p:nvSpPr>
          <p:cNvPr id="6" name="object 6"/>
          <p:cNvSpPr txBox="1"/>
          <p:nvPr/>
        </p:nvSpPr>
        <p:spPr>
          <a:xfrm>
            <a:off x="1291730" y="4199157"/>
            <a:ext cx="7063740" cy="2382704"/>
          </a:xfrm>
          <a:prstGeom prst="rect">
            <a:avLst/>
          </a:prstGeom>
        </p:spPr>
        <p:txBody>
          <a:bodyPr vert="horz" wrap="square" lIns="0" tIns="0" rIns="0" bIns="0" rtlCol="0">
            <a:spAutoFit/>
          </a:bodyPr>
          <a:lstStyle/>
          <a:p>
            <a:pPr marL="12700">
              <a:lnSpc>
                <a:spcPct val="100000"/>
              </a:lnSpc>
            </a:pPr>
            <a:r>
              <a:rPr sz="1950" b="1" spc="-20" dirty="0">
                <a:solidFill>
                  <a:srgbClr val="000080"/>
                </a:solidFill>
                <a:latin typeface="Consolas"/>
                <a:cs typeface="Consolas"/>
              </a:rPr>
              <a:t>this</a:t>
            </a:r>
            <a:r>
              <a:rPr sz="1950" spc="-20" dirty="0">
                <a:latin typeface="Consolas"/>
                <a:cs typeface="Consolas"/>
              </a:rPr>
              <a:t>.cityService.getCities()</a:t>
            </a:r>
            <a:endParaRPr sz="1950" dirty="0">
              <a:latin typeface="Consolas"/>
              <a:cs typeface="Consolas"/>
            </a:endParaRPr>
          </a:p>
          <a:p>
            <a:pPr>
              <a:lnSpc>
                <a:spcPct val="100000"/>
              </a:lnSpc>
              <a:spcBef>
                <a:spcPts val="22"/>
              </a:spcBef>
            </a:pPr>
            <a:endParaRPr sz="2000" dirty="0">
              <a:latin typeface="Times New Roman"/>
              <a:cs typeface="Times New Roman"/>
            </a:endParaRPr>
          </a:p>
          <a:p>
            <a:pPr marL="418465">
              <a:lnSpc>
                <a:spcPts val="2335"/>
              </a:lnSpc>
              <a:tabLst>
                <a:tab pos="3126740" algn="l"/>
                <a:tab pos="3531235" algn="l"/>
              </a:tabLst>
            </a:pPr>
            <a:r>
              <a:rPr sz="1950" b="1" spc="-20" dirty="0">
                <a:solidFill>
                  <a:srgbClr val="C00000"/>
                </a:solidFill>
                <a:latin typeface="Consolas"/>
                <a:cs typeface="Consolas"/>
              </a:rPr>
              <a:t>.subscribe</a:t>
            </a:r>
            <a:r>
              <a:rPr sz="1950" spc="-20" dirty="0">
                <a:latin typeface="Consolas"/>
                <a:cs typeface="Consolas"/>
              </a:rPr>
              <a:t>(cityDat</a:t>
            </a:r>
            <a:r>
              <a:rPr sz="1950" spc="-15" dirty="0">
                <a:latin typeface="Consolas"/>
                <a:cs typeface="Consolas"/>
              </a:rPr>
              <a:t>a</a:t>
            </a:r>
            <a:r>
              <a:rPr sz="1950" dirty="0">
                <a:latin typeface="Times New Roman"/>
                <a:cs typeface="Times New Roman"/>
              </a:rPr>
              <a:t>	</a:t>
            </a: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15" dirty="0">
                <a:latin typeface="Consolas"/>
                <a:cs typeface="Consolas"/>
              </a:rPr>
              <a:t>{</a:t>
            </a:r>
            <a:endParaRPr sz="1950" dirty="0">
              <a:latin typeface="Consolas"/>
              <a:cs typeface="Consolas"/>
            </a:endParaRPr>
          </a:p>
          <a:p>
            <a:pPr marL="1230630">
              <a:lnSpc>
                <a:spcPts val="2330"/>
              </a:lnSpc>
              <a:tabLst>
                <a:tab pos="2855595" algn="l"/>
                <a:tab pos="3124835" algn="l"/>
              </a:tabLst>
            </a:pPr>
            <a:r>
              <a:rPr sz="1950" b="1" spc="-20" dirty="0">
                <a:solidFill>
                  <a:srgbClr val="000080"/>
                </a:solidFill>
                <a:latin typeface="Consolas"/>
                <a:cs typeface="Consolas"/>
              </a:rPr>
              <a:t>thi</a:t>
            </a:r>
            <a:r>
              <a:rPr sz="1950" b="1" spc="-25" dirty="0">
                <a:solidFill>
                  <a:srgbClr val="000080"/>
                </a:solidFill>
                <a:latin typeface="Consolas"/>
                <a:cs typeface="Consolas"/>
              </a:rPr>
              <a:t>s</a:t>
            </a:r>
            <a:r>
              <a:rPr sz="1950" spc="-20" dirty="0">
                <a:latin typeface="Consolas"/>
                <a:cs typeface="Consolas"/>
              </a:rPr>
              <a:t>.citie</a:t>
            </a:r>
            <a:r>
              <a:rPr sz="1950" spc="-15" dirty="0">
                <a:latin typeface="Consolas"/>
                <a:cs typeface="Consolas"/>
              </a:rPr>
              <a:t>s</a:t>
            </a:r>
            <a:r>
              <a:rPr sz="1950" dirty="0">
                <a:latin typeface="Times New Roman"/>
                <a:cs typeface="Times New Roman"/>
              </a:rPr>
              <a:t>	</a:t>
            </a:r>
            <a:r>
              <a:rPr sz="1950" spc="-15" dirty="0">
                <a:latin typeface="Consolas"/>
                <a:cs typeface="Consolas"/>
              </a:rPr>
              <a:t>=</a:t>
            </a:r>
            <a:r>
              <a:rPr sz="1950" dirty="0">
                <a:latin typeface="Times New Roman"/>
                <a:cs typeface="Times New Roman"/>
              </a:rPr>
              <a:t>	</a:t>
            </a:r>
            <a:r>
              <a:rPr sz="1950" spc="-20" dirty="0" err="1">
                <a:latin typeface="Consolas"/>
                <a:cs typeface="Consolas"/>
              </a:rPr>
              <a:t>cityData</a:t>
            </a:r>
            <a:r>
              <a:rPr sz="1950" spc="-20" dirty="0">
                <a:latin typeface="Consolas"/>
                <a:cs typeface="Consolas"/>
              </a:rPr>
              <a:t>;</a:t>
            </a:r>
            <a:endParaRPr sz="1950" dirty="0">
              <a:latin typeface="Consolas"/>
              <a:cs typeface="Consolas"/>
            </a:endParaRPr>
          </a:p>
          <a:p>
            <a:pPr marL="824865">
              <a:lnSpc>
                <a:spcPts val="2330"/>
              </a:lnSpc>
            </a:pPr>
            <a:r>
              <a:rPr sz="1950" spc="-20" dirty="0">
                <a:latin typeface="Consolas"/>
                <a:cs typeface="Consolas"/>
              </a:rPr>
              <a:t>},</a:t>
            </a:r>
            <a:endParaRPr sz="1950" dirty="0">
              <a:latin typeface="Consolas"/>
              <a:cs typeface="Consolas"/>
            </a:endParaRPr>
          </a:p>
          <a:p>
            <a:pPr marL="824865">
              <a:lnSpc>
                <a:spcPts val="2330"/>
              </a:lnSpc>
              <a:tabLst>
                <a:tab pos="1365885" algn="l"/>
                <a:tab pos="1771650" algn="l"/>
              </a:tabLst>
            </a:pPr>
            <a:r>
              <a:rPr sz="1950" spc="-20" dirty="0">
                <a:latin typeface="Consolas"/>
                <a:cs typeface="Consolas"/>
              </a:rPr>
              <a:t>er</a:t>
            </a:r>
            <a:r>
              <a:rPr sz="1950" spc="-15" dirty="0">
                <a:latin typeface="Consolas"/>
                <a:cs typeface="Consolas"/>
              </a:rPr>
              <a:t>r</a:t>
            </a:r>
            <a:r>
              <a:rPr sz="1950" dirty="0">
                <a:latin typeface="Times New Roman"/>
                <a:cs typeface="Times New Roman"/>
              </a:rPr>
              <a:t>	</a:t>
            </a: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20" dirty="0">
                <a:latin typeface="Consolas"/>
                <a:cs typeface="Consolas"/>
              </a:rPr>
              <a:t>console.log(err),</a:t>
            </a:r>
            <a:endParaRPr sz="1950" dirty="0">
              <a:latin typeface="Consolas"/>
              <a:cs typeface="Consolas"/>
            </a:endParaRPr>
          </a:p>
          <a:p>
            <a:pPr marL="824865">
              <a:lnSpc>
                <a:spcPts val="2335"/>
              </a:lnSpc>
              <a:tabLst>
                <a:tab pos="1501140" algn="l"/>
                <a:tab pos="4344035" algn="l"/>
                <a:tab pos="5291455" algn="l"/>
              </a:tabLst>
            </a:pP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20" dirty="0">
                <a:latin typeface="Consolas"/>
                <a:cs typeface="Consolas"/>
              </a:rPr>
              <a:t>console.log</a:t>
            </a:r>
            <a:r>
              <a:rPr sz="1950" spc="-30" dirty="0">
                <a:latin typeface="Consolas"/>
                <a:cs typeface="Consolas"/>
              </a:rPr>
              <a:t>(</a:t>
            </a:r>
            <a:r>
              <a:rPr sz="1950" b="1" spc="-20" dirty="0">
                <a:solidFill>
                  <a:srgbClr val="008000"/>
                </a:solidFill>
                <a:latin typeface="Consolas"/>
                <a:cs typeface="Consolas"/>
              </a:rPr>
              <a:t>'Gettin</a:t>
            </a:r>
            <a:r>
              <a:rPr sz="1950" b="1" spc="-15" dirty="0">
                <a:solidFill>
                  <a:srgbClr val="008000"/>
                </a:solidFill>
                <a:latin typeface="Consolas"/>
                <a:cs typeface="Consolas"/>
              </a:rPr>
              <a:t>g</a:t>
            </a:r>
            <a:r>
              <a:rPr sz="1950" b="1" dirty="0">
                <a:solidFill>
                  <a:srgbClr val="008000"/>
                </a:solidFill>
                <a:latin typeface="Times New Roman"/>
                <a:cs typeface="Times New Roman"/>
              </a:rPr>
              <a:t>	</a:t>
            </a:r>
            <a:r>
              <a:rPr sz="1950" b="1" spc="-25" dirty="0">
                <a:solidFill>
                  <a:srgbClr val="008000"/>
                </a:solidFill>
                <a:latin typeface="Consolas"/>
                <a:cs typeface="Consolas"/>
              </a:rPr>
              <a:t>c</a:t>
            </a:r>
            <a:r>
              <a:rPr sz="1950" b="1" spc="-20" dirty="0">
                <a:solidFill>
                  <a:srgbClr val="008000"/>
                </a:solidFill>
                <a:latin typeface="Consolas"/>
                <a:cs typeface="Consolas"/>
              </a:rPr>
              <a:t>itie</a:t>
            </a:r>
            <a:r>
              <a:rPr sz="1950" b="1" spc="-15" dirty="0">
                <a:solidFill>
                  <a:srgbClr val="008000"/>
                </a:solidFill>
                <a:latin typeface="Consolas"/>
                <a:cs typeface="Consolas"/>
              </a:rPr>
              <a:t>s</a:t>
            </a:r>
            <a:r>
              <a:rPr sz="1950" b="1" dirty="0">
                <a:solidFill>
                  <a:srgbClr val="008000"/>
                </a:solidFill>
                <a:latin typeface="Times New Roman"/>
                <a:cs typeface="Times New Roman"/>
              </a:rPr>
              <a:t>	</a:t>
            </a:r>
            <a:r>
              <a:rPr sz="1950" b="1" spc="-20" dirty="0">
                <a:solidFill>
                  <a:srgbClr val="008000"/>
                </a:solidFill>
                <a:latin typeface="Consolas"/>
                <a:cs typeface="Consolas"/>
              </a:rPr>
              <a:t>complete...</a:t>
            </a:r>
            <a:r>
              <a:rPr sz="1950" b="1" spc="-30" dirty="0">
                <a:solidFill>
                  <a:srgbClr val="008000"/>
                </a:solidFill>
                <a:latin typeface="Consolas"/>
                <a:cs typeface="Consolas"/>
              </a:rPr>
              <a:t>'</a:t>
            </a:r>
            <a:r>
              <a:rPr sz="1950" spc="-15" dirty="0">
                <a:latin typeface="Consolas"/>
                <a:cs typeface="Consolas"/>
              </a:rPr>
              <a:t>)</a:t>
            </a:r>
            <a:endParaRPr sz="1950" dirty="0">
              <a:latin typeface="Consolas"/>
              <a:cs typeface="Consolas"/>
            </a:endParaRPr>
          </a:p>
          <a:p>
            <a:pPr marL="418465">
              <a:lnSpc>
                <a:spcPct val="100000"/>
              </a:lnSpc>
              <a:spcBef>
                <a:spcPts val="5"/>
              </a:spcBef>
            </a:pPr>
            <a:r>
              <a:rPr sz="1950" spc="-15" dirty="0">
                <a:latin typeface="Consolas"/>
                <a:cs typeface="Consolas"/>
              </a:rPr>
              <a:t>)</a:t>
            </a:r>
            <a:endParaRPr sz="1950" dirty="0">
              <a:latin typeface="Consolas"/>
              <a:cs typeface="Consolas"/>
            </a:endParaRPr>
          </a:p>
        </p:txBody>
      </p:sp>
      <p:sp>
        <p:nvSpPr>
          <p:cNvPr id="7" name="object 7"/>
          <p:cNvSpPr/>
          <p:nvPr/>
        </p:nvSpPr>
        <p:spPr>
          <a:xfrm>
            <a:off x="8571615" y="6016755"/>
            <a:ext cx="1399540" cy="233679"/>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
        <p:nvSpPr>
          <p:cNvPr id="8" name="object 8"/>
          <p:cNvSpPr/>
          <p:nvPr/>
        </p:nvSpPr>
        <p:spPr>
          <a:xfrm>
            <a:off x="8571615" y="5653281"/>
            <a:ext cx="1399540" cy="233679"/>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
        <p:nvSpPr>
          <p:cNvPr id="9" name="object 9"/>
          <p:cNvSpPr/>
          <p:nvPr/>
        </p:nvSpPr>
        <p:spPr>
          <a:xfrm>
            <a:off x="8534277" y="4675635"/>
            <a:ext cx="1436878" cy="248790"/>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615553"/>
          </a:xfrm>
          <a:prstGeom prst="rect">
            <a:avLst/>
          </a:prstGeom>
        </p:spPr>
        <p:txBody>
          <a:bodyPr vert="horz" wrap="square" lIns="0" tIns="0" rIns="0" bIns="0" rtlCol="0">
            <a:spAutoFit/>
          </a:bodyPr>
          <a:lstStyle/>
          <a:p>
            <a:pPr marL="12700" algn="ctr">
              <a:lnSpc>
                <a:spcPct val="100000"/>
              </a:lnSpc>
            </a:pPr>
            <a:r>
              <a:rPr sz="4000" spc="10" dirty="0"/>
              <a:t>Singleton?</a:t>
            </a:r>
          </a:p>
        </p:txBody>
      </p:sp>
      <p:sp>
        <p:nvSpPr>
          <p:cNvPr id="5" name="object 5"/>
          <p:cNvSpPr txBox="1"/>
          <p:nvPr/>
        </p:nvSpPr>
        <p:spPr>
          <a:xfrm>
            <a:off x="10345823" y="7288396"/>
            <a:ext cx="95885" cy="152400"/>
          </a:xfrm>
          <a:prstGeom prst="rect">
            <a:avLst/>
          </a:prstGeom>
        </p:spPr>
        <p:txBody>
          <a:bodyPr vert="horz" wrap="square" lIns="0" tIns="0" rIns="0" bIns="0" rtlCol="0">
            <a:spAutoFit/>
          </a:bodyPr>
          <a:lstStyle/>
          <a:p>
            <a:pPr marL="12700">
              <a:lnSpc>
                <a:spcPct val="100000"/>
              </a:lnSpc>
            </a:pPr>
            <a:r>
              <a:rPr sz="1000" b="1" spc="-10" dirty="0">
                <a:latin typeface="Arial"/>
                <a:cs typeface="Arial"/>
              </a:rPr>
              <a:t>4</a:t>
            </a:r>
            <a:endParaRPr sz="1000">
              <a:latin typeface="Arial"/>
              <a:cs typeface="Arial"/>
            </a:endParaRPr>
          </a:p>
        </p:txBody>
      </p:sp>
      <p:sp>
        <p:nvSpPr>
          <p:cNvPr id="3" name="object 3"/>
          <p:cNvSpPr txBox="1"/>
          <p:nvPr/>
        </p:nvSpPr>
        <p:spPr>
          <a:xfrm>
            <a:off x="1266584" y="1684325"/>
            <a:ext cx="8293100" cy="2648417"/>
          </a:xfrm>
          <a:prstGeom prst="rect">
            <a:avLst/>
          </a:prstGeom>
        </p:spPr>
        <p:txBody>
          <a:bodyPr vert="horz" wrap="square" lIns="0" tIns="0" rIns="0" bIns="0" rtlCol="0">
            <a:spAutoFit/>
          </a:bodyPr>
          <a:lstStyle/>
          <a:p>
            <a:pPr marL="12700">
              <a:lnSpc>
                <a:spcPct val="100000"/>
              </a:lnSpc>
              <a:tabLst>
                <a:tab pos="354330" algn="l"/>
              </a:tabLst>
            </a:pPr>
            <a:r>
              <a:rPr sz="3000" dirty="0">
                <a:latin typeface="Verdana"/>
                <a:cs typeface="Verdana"/>
              </a:rPr>
              <a:t>Services</a:t>
            </a:r>
            <a:r>
              <a:rPr sz="3000" spc="300" dirty="0">
                <a:latin typeface="Times New Roman"/>
                <a:cs typeface="Times New Roman"/>
              </a:rPr>
              <a:t> </a:t>
            </a:r>
            <a:r>
              <a:rPr lang="nl-NL" sz="3000" spc="-5" dirty="0">
                <a:latin typeface="Verdana"/>
                <a:cs typeface="Verdana"/>
              </a:rPr>
              <a:t>are</a:t>
            </a:r>
            <a:r>
              <a:rPr sz="3000" spc="315" dirty="0">
                <a:latin typeface="Times New Roman"/>
                <a:cs typeface="Times New Roman"/>
              </a:rPr>
              <a:t> </a:t>
            </a:r>
            <a:r>
              <a:rPr sz="3000" dirty="0">
                <a:latin typeface="Verdana"/>
                <a:cs typeface="Verdana"/>
              </a:rPr>
              <a:t>singletons</a:t>
            </a:r>
          </a:p>
          <a:p>
            <a:pPr marL="962025" marR="511175" lvl="1" indent="-283845">
              <a:lnSpc>
                <a:spcPct val="150500"/>
              </a:lnSpc>
              <a:spcBef>
                <a:spcPts val="520"/>
              </a:spcBef>
              <a:buFont typeface="Wingdings"/>
              <a:buChar char=""/>
              <a:tabLst>
                <a:tab pos="962660" algn="l"/>
              </a:tabLst>
            </a:pPr>
            <a:r>
              <a:rPr lang="nl-NL" sz="2150" spc="-65" dirty="0" err="1">
                <a:latin typeface="Verdana"/>
                <a:cs typeface="Verdana"/>
              </a:rPr>
              <a:t>They</a:t>
            </a:r>
            <a:r>
              <a:rPr lang="nl-NL" sz="2150" spc="-65" dirty="0">
                <a:latin typeface="Verdana"/>
                <a:cs typeface="Verdana"/>
              </a:rPr>
              <a:t> are a </a:t>
            </a:r>
            <a:r>
              <a:rPr sz="2150" spc="-5" dirty="0">
                <a:latin typeface="Verdana"/>
                <a:cs typeface="Verdana"/>
              </a:rPr>
              <a:t>singleto</a:t>
            </a:r>
            <a:r>
              <a:rPr sz="2150" dirty="0">
                <a:latin typeface="Verdana"/>
                <a:cs typeface="Verdana"/>
              </a:rPr>
              <a:t>n</a:t>
            </a:r>
            <a:r>
              <a:rPr sz="2150" spc="190" dirty="0">
                <a:latin typeface="Times New Roman"/>
                <a:cs typeface="Times New Roman"/>
              </a:rPr>
              <a:t> </a:t>
            </a:r>
            <a:r>
              <a:rPr lang="nl-NL" sz="2150" spc="-20" dirty="0" err="1">
                <a:latin typeface="Verdana"/>
                <a:cs typeface="Verdana"/>
              </a:rPr>
              <a:t>for</a:t>
            </a:r>
            <a:r>
              <a:rPr sz="2150" spc="210" dirty="0">
                <a:latin typeface="Times New Roman"/>
                <a:cs typeface="Times New Roman"/>
              </a:rPr>
              <a:t> </a:t>
            </a:r>
            <a:r>
              <a:rPr lang="nl-NL" sz="2150" spc="-5" dirty="0" err="1">
                <a:latin typeface="Verdana"/>
                <a:cs typeface="Verdana"/>
              </a:rPr>
              <a:t>the</a:t>
            </a:r>
            <a:r>
              <a:rPr sz="2150" spc="210" dirty="0">
                <a:latin typeface="Times New Roman"/>
                <a:cs typeface="Times New Roman"/>
              </a:rPr>
              <a:t> </a:t>
            </a:r>
            <a:r>
              <a:rPr sz="2150" dirty="0">
                <a:latin typeface="Verdana"/>
                <a:cs typeface="Verdana"/>
              </a:rPr>
              <a:t>Module</a:t>
            </a:r>
            <a:r>
              <a:rPr sz="2150" spc="204" dirty="0">
                <a:latin typeface="Times New Roman"/>
                <a:cs typeface="Times New Roman"/>
              </a:rPr>
              <a:t> </a:t>
            </a:r>
            <a:r>
              <a:rPr lang="nl-NL" sz="2150" dirty="0" err="1">
                <a:latin typeface="Verdana"/>
                <a:cs typeface="Verdana"/>
              </a:rPr>
              <a:t>and</a:t>
            </a:r>
            <a:r>
              <a:rPr lang="nl-NL" sz="2150" dirty="0">
                <a:latin typeface="Verdana"/>
                <a:cs typeface="Verdana"/>
              </a:rPr>
              <a:t> </a:t>
            </a:r>
            <a:r>
              <a:rPr lang="nl-NL" sz="2150" dirty="0" err="1">
                <a:latin typeface="Verdana"/>
                <a:cs typeface="Verdana"/>
              </a:rPr>
              <a:t>all</a:t>
            </a:r>
            <a:r>
              <a:rPr sz="2150" spc="204" dirty="0">
                <a:latin typeface="Times New Roman"/>
                <a:cs typeface="Times New Roman"/>
              </a:rPr>
              <a:t> </a:t>
            </a:r>
            <a:r>
              <a:rPr sz="2150" spc="-5" dirty="0">
                <a:latin typeface="Verdana"/>
                <a:cs typeface="Verdana"/>
              </a:rPr>
              <a:t>child</a:t>
            </a:r>
            <a:r>
              <a:rPr sz="2150" spc="-5" dirty="0">
                <a:latin typeface="Times New Roman"/>
                <a:cs typeface="Times New Roman"/>
              </a:rPr>
              <a:t> </a:t>
            </a:r>
            <a:r>
              <a:rPr sz="2150" spc="-5" dirty="0">
                <a:latin typeface="Verdana"/>
                <a:cs typeface="Verdana"/>
              </a:rPr>
              <a:t>components.</a:t>
            </a:r>
            <a:endParaRPr sz="2150" dirty="0">
              <a:latin typeface="Verdana"/>
              <a:cs typeface="Verdana"/>
            </a:endParaRPr>
          </a:p>
          <a:p>
            <a:pPr marL="962025" lvl="1" indent="-283845">
              <a:lnSpc>
                <a:spcPct val="100000"/>
              </a:lnSpc>
              <a:spcBef>
                <a:spcPts val="1825"/>
              </a:spcBef>
              <a:buFont typeface="Wingdings"/>
              <a:buChar char=""/>
              <a:tabLst>
                <a:tab pos="962660" algn="l"/>
              </a:tabLst>
            </a:pPr>
            <a:r>
              <a:rPr sz="2150" spc="-5" dirty="0">
                <a:latin typeface="Verdana"/>
                <a:cs typeface="Verdana"/>
              </a:rPr>
              <a:t>Module/Site</a:t>
            </a:r>
            <a:r>
              <a:rPr sz="2150" spc="-35" dirty="0">
                <a:latin typeface="Verdana"/>
                <a:cs typeface="Verdana"/>
              </a:rPr>
              <a:t>-</a:t>
            </a:r>
            <a:r>
              <a:rPr sz="2150" spc="-5" dirty="0">
                <a:latin typeface="Verdana"/>
                <a:cs typeface="Verdana"/>
              </a:rPr>
              <a:t>wid</a:t>
            </a:r>
            <a:r>
              <a:rPr sz="2150" dirty="0">
                <a:latin typeface="Verdana"/>
                <a:cs typeface="Verdana"/>
              </a:rPr>
              <a:t>e</a:t>
            </a:r>
            <a:r>
              <a:rPr lang="nl-NL" sz="2150" dirty="0">
                <a:latin typeface="Verdana"/>
                <a:cs typeface="Verdana"/>
              </a:rPr>
              <a:t> </a:t>
            </a:r>
            <a:r>
              <a:rPr lang="nl-NL" sz="2150" dirty="0" err="1">
                <a:latin typeface="Verdana"/>
                <a:cs typeface="Verdana"/>
              </a:rPr>
              <a:t>usage</a:t>
            </a:r>
            <a:r>
              <a:rPr sz="2150" dirty="0">
                <a:latin typeface="Verdana"/>
                <a:cs typeface="Verdana"/>
              </a:rPr>
              <a:t>?</a:t>
            </a:r>
            <a:r>
              <a:rPr sz="2150" spc="200" dirty="0">
                <a:latin typeface="Times New Roman"/>
                <a:cs typeface="Times New Roman"/>
              </a:rPr>
              <a:t> </a:t>
            </a:r>
            <a:endParaRPr lang="nl-NL" sz="2150" spc="200" dirty="0">
              <a:latin typeface="Times New Roman"/>
              <a:cs typeface="Times New Roman"/>
            </a:endParaRPr>
          </a:p>
          <a:p>
            <a:pPr marL="678180" lvl="1">
              <a:lnSpc>
                <a:spcPct val="100000"/>
              </a:lnSpc>
              <a:spcBef>
                <a:spcPts val="1825"/>
              </a:spcBef>
              <a:tabLst>
                <a:tab pos="962660" algn="l"/>
              </a:tabLst>
            </a:pPr>
            <a:r>
              <a:rPr lang="en-US" sz="2150" spc="200" dirty="0">
                <a:latin typeface="Times New Roman"/>
                <a:cs typeface="Times New Roman"/>
              </a:rPr>
              <a:t>	</a:t>
            </a:r>
            <a:r>
              <a:rPr sz="2150" spc="-5" dirty="0" err="1">
                <a:latin typeface="Verdana"/>
                <a:cs typeface="Verdana"/>
              </a:rPr>
              <a:t>Instanti</a:t>
            </a:r>
            <a:r>
              <a:rPr lang="nl-NL" sz="2150" spc="-5" dirty="0" err="1">
                <a:latin typeface="Verdana"/>
                <a:cs typeface="Verdana"/>
              </a:rPr>
              <a:t>ate</a:t>
            </a:r>
            <a:r>
              <a:rPr lang="nl-NL" sz="2150" spc="-5" dirty="0">
                <a:latin typeface="Verdana"/>
                <a:cs typeface="Verdana"/>
              </a:rPr>
              <a:t> </a:t>
            </a:r>
            <a:r>
              <a:rPr lang="nl-NL" sz="2150" spc="-5" dirty="0" err="1">
                <a:latin typeface="Verdana"/>
                <a:cs typeface="Verdana"/>
              </a:rPr>
              <a:t>the</a:t>
            </a:r>
            <a:r>
              <a:rPr lang="nl-NL" sz="2150" spc="-5" dirty="0">
                <a:latin typeface="Verdana"/>
                <a:cs typeface="Verdana"/>
              </a:rPr>
              <a:t> </a:t>
            </a:r>
            <a:r>
              <a:rPr sz="2150" spc="-5" dirty="0">
                <a:latin typeface="Verdana"/>
                <a:cs typeface="Verdana"/>
              </a:rPr>
              <a:t>servic</a:t>
            </a:r>
            <a:r>
              <a:rPr sz="2150" dirty="0">
                <a:latin typeface="Verdana"/>
                <a:cs typeface="Verdana"/>
              </a:rPr>
              <a:t>e</a:t>
            </a:r>
            <a:r>
              <a:rPr sz="2150" spc="200" dirty="0">
                <a:latin typeface="Times New Roman"/>
                <a:cs typeface="Times New Roman"/>
              </a:rPr>
              <a:t> </a:t>
            </a:r>
            <a:r>
              <a:rPr sz="2150" spc="-5" dirty="0">
                <a:latin typeface="Verdana"/>
                <a:cs typeface="Verdana"/>
              </a:rPr>
              <a:t>in</a:t>
            </a:r>
            <a:r>
              <a:rPr lang="nl-NL" sz="2150" dirty="0">
                <a:latin typeface="Verdana"/>
                <a:cs typeface="Verdana"/>
              </a:rPr>
              <a:t> </a:t>
            </a:r>
            <a:r>
              <a:rPr sz="2150" b="1" spc="-5" dirty="0" err="1">
                <a:solidFill>
                  <a:srgbClr val="C00000"/>
                </a:solidFill>
                <a:latin typeface="Courier New"/>
                <a:cs typeface="Courier New"/>
              </a:rPr>
              <a:t>app.module.ts</a:t>
            </a:r>
            <a:endParaRPr sz="2150" b="1" dirty="0">
              <a:solidFill>
                <a:srgbClr val="C00000"/>
              </a:solidFill>
              <a:latin typeface="Courier New"/>
              <a:cs typeface="Courier New"/>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a:t>
            </a:r>
            <a:r>
              <a:rPr lang="nl-NL" spc="15" dirty="0" err="1"/>
              <a:t>Async</a:t>
            </a:r>
            <a:r>
              <a:rPr lang="nl-NL" spc="15" dirty="0"/>
              <a:t> services</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sz="1950" b="1" spc="-20" dirty="0" err="1">
                <a:latin typeface="Verdana"/>
                <a:cs typeface="Verdana"/>
              </a:rPr>
              <a:t>Oefenin</a:t>
            </a:r>
            <a:r>
              <a:rPr sz="1950" b="1" spc="-15" dirty="0" err="1">
                <a:latin typeface="Verdana"/>
                <a:cs typeface="Verdana"/>
              </a:rPr>
              <a:t>g</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b</a:t>
            </a:r>
            <a:r>
              <a:rPr sz="1950" b="1" spc="-15" dirty="0">
                <a:latin typeface="Verdana"/>
                <a:cs typeface="Verdana"/>
              </a:rPr>
              <a:t>)</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0161720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30887"/>
          </a:xfrm>
          <a:prstGeom prst="rect">
            <a:avLst/>
          </a:prstGeom>
        </p:spPr>
        <p:txBody>
          <a:bodyPr vert="horz" wrap="square" lIns="0" tIns="0" rIns="0" bIns="0" rtlCol="0">
            <a:spAutoFit/>
          </a:bodyPr>
          <a:lstStyle/>
          <a:p>
            <a:pPr marL="12700" algn="ctr">
              <a:lnSpc>
                <a:spcPct val="100000"/>
              </a:lnSpc>
              <a:tabLst>
                <a:tab pos="354330" algn="l"/>
              </a:tabLst>
            </a:pPr>
            <a:r>
              <a:rPr lang="nl-NL" sz="2800" spc="-15" dirty="0"/>
              <a:t>How </a:t>
            </a:r>
            <a:r>
              <a:rPr lang="nl-NL" sz="2800" spc="-15" dirty="0" err="1"/>
              <a:t>to</a:t>
            </a:r>
            <a:r>
              <a:rPr lang="nl-NL" sz="2800" spc="-15" dirty="0"/>
              <a:t> import</a:t>
            </a:r>
            <a:r>
              <a:rPr lang="nl-NL" sz="2800" spc="265" dirty="0">
                <a:latin typeface="Times New Roman"/>
                <a:cs typeface="Times New Roman"/>
              </a:rPr>
              <a:t> </a:t>
            </a:r>
            <a:r>
              <a:rPr lang="nl-NL" sz="2800" spc="-25" dirty="0" err="1"/>
              <a:t>R</a:t>
            </a:r>
            <a:r>
              <a:rPr lang="nl-NL" sz="2800" spc="-20" dirty="0" err="1"/>
              <a:t>xJs</a:t>
            </a:r>
            <a:r>
              <a:rPr lang="nl-NL" sz="2800" spc="280" dirty="0">
                <a:latin typeface="Times New Roman"/>
                <a:cs typeface="Times New Roman"/>
              </a:rPr>
              <a:t> </a:t>
            </a:r>
            <a:r>
              <a:rPr lang="nl-NL" sz="2800" spc="-15" dirty="0"/>
              <a:t>i</a:t>
            </a:r>
            <a:r>
              <a:rPr lang="nl-NL" sz="2800" spc="-20" dirty="0"/>
              <a:t>n</a:t>
            </a:r>
            <a:r>
              <a:rPr lang="nl-NL" sz="2800" spc="275" dirty="0">
                <a:latin typeface="Times New Roman"/>
                <a:cs typeface="Times New Roman"/>
              </a:rPr>
              <a:t> </a:t>
            </a:r>
            <a:r>
              <a:rPr lang="nl-NL" sz="2800" spc="-25" dirty="0" err="1"/>
              <a:t>your</a:t>
            </a:r>
            <a:r>
              <a:rPr lang="nl-NL" sz="2800" spc="275" dirty="0">
                <a:latin typeface="Times New Roman"/>
                <a:cs typeface="Times New Roman"/>
              </a:rPr>
              <a:t> </a:t>
            </a:r>
            <a:r>
              <a:rPr lang="nl-NL" sz="2800" spc="-20" dirty="0" err="1"/>
              <a:t>application</a:t>
            </a:r>
            <a:r>
              <a:rPr lang="nl-NL" sz="2800" spc="-20" dirty="0"/>
              <a:t>?</a:t>
            </a:r>
            <a:endParaRPr lang="nl-NL" sz="2800" dirty="0"/>
          </a:p>
        </p:txBody>
      </p:sp>
      <p:sp>
        <p:nvSpPr>
          <p:cNvPr id="3" name="object 3"/>
          <p:cNvSpPr txBox="1"/>
          <p:nvPr/>
        </p:nvSpPr>
        <p:spPr>
          <a:xfrm>
            <a:off x="850900" y="1655796"/>
            <a:ext cx="9842500" cy="2649571"/>
          </a:xfrm>
          <a:prstGeom prst="rect">
            <a:avLst/>
          </a:prstGeom>
        </p:spPr>
        <p:txBody>
          <a:bodyPr vert="horz" wrap="square" lIns="0" tIns="0" rIns="0" bIns="0" rtlCol="0">
            <a:spAutoFit/>
          </a:bodyPr>
          <a:lstStyle/>
          <a:p>
            <a:pPr marL="1003300">
              <a:lnSpc>
                <a:spcPct val="100000"/>
              </a:lnSpc>
              <a:spcBef>
                <a:spcPts val="1210"/>
              </a:spcBef>
              <a:tabLst>
                <a:tab pos="2058035" algn="l"/>
              </a:tabLst>
            </a:pPr>
            <a:r>
              <a:rPr lang="nl-NL" sz="2150" spc="-5" dirty="0">
                <a:solidFill>
                  <a:srgbClr val="000080"/>
                </a:solidFill>
                <a:latin typeface="Consolas"/>
                <a:cs typeface="Consolas"/>
              </a:rPr>
              <a:t>   </a:t>
            </a:r>
          </a:p>
          <a:p>
            <a:pPr marL="1003300">
              <a:lnSpc>
                <a:spcPct val="100000"/>
              </a:lnSpc>
              <a:spcBef>
                <a:spcPts val="1210"/>
              </a:spcBef>
              <a:tabLst>
                <a:tab pos="2058035" algn="l"/>
              </a:tabLst>
            </a:pPr>
            <a:r>
              <a:rPr lang="nl-NL" sz="2150" spc="-5" dirty="0">
                <a:solidFill>
                  <a:srgbClr val="000080"/>
                </a:solidFill>
                <a:latin typeface="Consolas"/>
                <a:cs typeface="Consolas"/>
              </a:rPr>
              <a:t>    </a:t>
            </a:r>
            <a:r>
              <a:rPr sz="2150" spc="-5" dirty="0">
                <a:solidFill>
                  <a:srgbClr val="000080"/>
                </a:solidFill>
                <a:latin typeface="Consolas"/>
                <a:cs typeface="Consolas"/>
              </a:rPr>
              <a:t>impor</a:t>
            </a:r>
            <a:r>
              <a:rPr sz="2150" dirty="0">
                <a:solidFill>
                  <a:srgbClr val="000080"/>
                </a:solidFill>
                <a:latin typeface="Consolas"/>
                <a:cs typeface="Consolas"/>
              </a:rPr>
              <a:t>t</a:t>
            </a:r>
            <a:r>
              <a:rPr lang="nl-NL" sz="2150" dirty="0">
                <a:solidFill>
                  <a:srgbClr val="000080"/>
                </a:solidFill>
                <a:latin typeface="Times New Roman"/>
                <a:cs typeface="Times New Roman"/>
              </a:rPr>
              <a:t>  </a:t>
            </a:r>
            <a:r>
              <a:rPr sz="2150" b="1" spc="-5" dirty="0">
                <a:solidFill>
                  <a:srgbClr val="008000"/>
                </a:solidFill>
                <a:latin typeface="Consolas"/>
                <a:cs typeface="Consolas"/>
              </a:rPr>
              <a:t>'</a:t>
            </a:r>
            <a:r>
              <a:rPr sz="2150" b="1" spc="-5" dirty="0" err="1">
                <a:solidFill>
                  <a:srgbClr val="008000"/>
                </a:solidFill>
                <a:latin typeface="Consolas"/>
                <a:cs typeface="Consolas"/>
              </a:rPr>
              <a:t>rxjs</a:t>
            </a:r>
            <a:r>
              <a:rPr lang="en-US" sz="2150" b="1" spc="-5" dirty="0">
                <a:solidFill>
                  <a:srgbClr val="008000"/>
                </a:solidFill>
                <a:latin typeface="Consolas"/>
                <a:cs typeface="Consolas"/>
              </a:rPr>
              <a:t>’</a:t>
            </a:r>
            <a:r>
              <a:rPr sz="2150" dirty="0">
                <a:latin typeface="Consolas"/>
                <a:cs typeface="Consolas"/>
              </a:rPr>
              <a:t>;</a:t>
            </a:r>
            <a:endParaRPr lang="en-US" sz="2150" dirty="0">
              <a:latin typeface="Consolas"/>
              <a:cs typeface="Consolas"/>
            </a:endParaRPr>
          </a:p>
          <a:p>
            <a:pPr marL="1003300">
              <a:lnSpc>
                <a:spcPct val="100000"/>
              </a:lnSpc>
              <a:spcBef>
                <a:spcPts val="1210"/>
              </a:spcBef>
              <a:tabLst>
                <a:tab pos="2058035" algn="l"/>
              </a:tabLst>
            </a:pPr>
            <a:r>
              <a:rPr lang="en-US" sz="2150" spc="-5" dirty="0">
                <a:solidFill>
                  <a:srgbClr val="000080"/>
                </a:solidFill>
                <a:latin typeface="Consolas"/>
                <a:cs typeface="Consolas"/>
              </a:rPr>
              <a:t>  impor</a:t>
            </a:r>
            <a:r>
              <a:rPr lang="en-US" sz="2150" dirty="0">
                <a:solidFill>
                  <a:srgbClr val="000080"/>
                </a:solidFill>
                <a:latin typeface="Consolas"/>
                <a:cs typeface="Consolas"/>
              </a:rPr>
              <a:t>t</a:t>
            </a:r>
            <a:r>
              <a:rPr lang="en-US" sz="2150" dirty="0">
                <a:solidFill>
                  <a:srgbClr val="000080"/>
                </a:solidFill>
                <a:latin typeface="Times New Roman"/>
                <a:cs typeface="Times New Roman"/>
              </a:rPr>
              <a:t> </a:t>
            </a:r>
            <a:r>
              <a:rPr lang="en-US" sz="2150" spc="-5" dirty="0">
                <a:latin typeface="Consolas"/>
                <a:cs typeface="Consolas"/>
              </a:rPr>
              <a:t>{Observable</a:t>
            </a:r>
            <a:r>
              <a:rPr lang="en-US" sz="2150" dirty="0">
                <a:latin typeface="Consolas"/>
                <a:cs typeface="Consolas"/>
              </a:rPr>
              <a:t>}</a:t>
            </a:r>
            <a:r>
              <a:rPr lang="en-US" sz="2150" dirty="0">
                <a:latin typeface="Times New Roman"/>
                <a:cs typeface="Times New Roman"/>
              </a:rPr>
              <a:t>  </a:t>
            </a:r>
            <a:r>
              <a:rPr lang="en-US" sz="2150" dirty="0">
                <a:solidFill>
                  <a:srgbClr val="000080"/>
                </a:solidFill>
                <a:latin typeface="Consolas"/>
                <a:cs typeface="Consolas"/>
              </a:rPr>
              <a:t>from</a:t>
            </a:r>
            <a:r>
              <a:rPr lang="en-US" sz="2150" dirty="0">
                <a:solidFill>
                  <a:srgbClr val="000080"/>
                </a:solidFill>
                <a:latin typeface="Times New Roman"/>
                <a:cs typeface="Times New Roman"/>
              </a:rPr>
              <a:t>  </a:t>
            </a:r>
            <a:r>
              <a:rPr lang="en-US" sz="2150" b="1" spc="-5" dirty="0">
                <a:solidFill>
                  <a:srgbClr val="008000"/>
                </a:solidFill>
                <a:latin typeface="Consolas"/>
                <a:cs typeface="Consolas"/>
              </a:rPr>
              <a:t>‘</a:t>
            </a:r>
            <a:r>
              <a:rPr lang="en-US" sz="2150" b="1" spc="-5" dirty="0" err="1">
                <a:solidFill>
                  <a:srgbClr val="008000"/>
                </a:solidFill>
                <a:latin typeface="Consolas"/>
                <a:cs typeface="Consolas"/>
              </a:rPr>
              <a:t>rxjs</a:t>
            </a:r>
            <a:r>
              <a:rPr lang="en-US" sz="2150" b="1" spc="-5" dirty="0">
                <a:solidFill>
                  <a:srgbClr val="008000"/>
                </a:solidFill>
                <a:latin typeface="Consolas"/>
                <a:cs typeface="Consolas"/>
              </a:rPr>
              <a:t>’</a:t>
            </a:r>
            <a:r>
              <a:rPr lang="en-US" sz="2150" dirty="0">
                <a:latin typeface="Consolas"/>
                <a:cs typeface="Consolas"/>
              </a:rPr>
              <a:t>;</a:t>
            </a:r>
          </a:p>
          <a:p>
            <a:pPr marR="1762125" algn="ctr">
              <a:lnSpc>
                <a:spcPct val="100000"/>
              </a:lnSpc>
              <a:spcBef>
                <a:spcPts val="1170"/>
              </a:spcBef>
              <a:tabLst>
                <a:tab pos="1054735" algn="l"/>
                <a:tab pos="3014345" algn="l"/>
                <a:tab pos="3767454" algn="l"/>
              </a:tabLst>
            </a:pPr>
            <a:r>
              <a:rPr lang="en-US" sz="2400" spc="-5" dirty="0">
                <a:solidFill>
                  <a:srgbClr val="000080"/>
                </a:solidFill>
                <a:latin typeface="Consolas"/>
                <a:cs typeface="Consolas"/>
              </a:rPr>
              <a:t>      impor</a:t>
            </a:r>
            <a:r>
              <a:rPr lang="en-US" sz="2400" dirty="0">
                <a:solidFill>
                  <a:srgbClr val="000080"/>
                </a:solidFill>
                <a:latin typeface="Consolas"/>
                <a:cs typeface="Consolas"/>
              </a:rPr>
              <a:t>t</a:t>
            </a:r>
            <a:r>
              <a:rPr lang="en-US" sz="2400" dirty="0"/>
              <a:t> {</a:t>
            </a:r>
            <a:r>
              <a:rPr lang="en-US" sz="2400" b="1" dirty="0">
                <a:solidFill>
                  <a:srgbClr val="C00000"/>
                </a:solidFill>
              </a:rPr>
              <a:t>map, filter, delay, retry</a:t>
            </a:r>
            <a:r>
              <a:rPr lang="en-US" sz="2400" dirty="0"/>
              <a:t>} </a:t>
            </a:r>
            <a:r>
              <a:rPr lang="en-US" sz="2400" dirty="0">
                <a:solidFill>
                  <a:srgbClr val="000080"/>
                </a:solidFill>
                <a:latin typeface="Consolas"/>
                <a:cs typeface="Consolas"/>
              </a:rPr>
              <a:t>from</a:t>
            </a:r>
            <a:r>
              <a:rPr lang="en-US" sz="2400" dirty="0"/>
              <a:t> </a:t>
            </a:r>
            <a:r>
              <a:rPr lang="en-US" sz="2400" b="1" dirty="0">
                <a:solidFill>
                  <a:srgbClr val="C00000"/>
                </a:solidFill>
              </a:rPr>
              <a:t>'</a:t>
            </a:r>
            <a:r>
              <a:rPr lang="en-US" sz="2400" b="1" dirty="0" err="1">
                <a:solidFill>
                  <a:srgbClr val="C00000"/>
                </a:solidFill>
              </a:rPr>
              <a:t>rxjs</a:t>
            </a:r>
            <a:r>
              <a:rPr lang="en-US" sz="2400" b="1" dirty="0">
                <a:solidFill>
                  <a:srgbClr val="C00000"/>
                </a:solidFill>
              </a:rPr>
              <a:t>/operators</a:t>
            </a:r>
            <a:r>
              <a:rPr lang="en-US" sz="2400" dirty="0"/>
              <a:t>';</a:t>
            </a:r>
            <a:endParaRPr sz="2150" dirty="0">
              <a:latin typeface="Consolas"/>
              <a:cs typeface="Consolas"/>
            </a:endParaRPr>
          </a:p>
          <a:p>
            <a:pPr>
              <a:lnSpc>
                <a:spcPct val="100000"/>
              </a:lnSpc>
              <a:spcBef>
                <a:spcPts val="29"/>
              </a:spcBef>
            </a:pPr>
            <a:endParaRPr sz="1900" dirty="0">
              <a:latin typeface="Times New Roman"/>
              <a:cs typeface="Times New Roman"/>
            </a:endParaRPr>
          </a:p>
          <a:p>
            <a:pPr marL="353695" marR="5080" indent="-340995">
              <a:lnSpc>
                <a:spcPct val="149300"/>
              </a:lnSpc>
              <a:spcBef>
                <a:spcPts val="550"/>
              </a:spcBef>
              <a:buFont typeface="Verdana"/>
              <a:buChar char="•"/>
              <a:tabLst>
                <a:tab pos="354330" algn="l"/>
              </a:tabLst>
            </a:pPr>
            <a:endParaRPr lang="nl-NL" sz="2300" b="1" spc="-20" dirty="0">
              <a:latin typeface="Verdana"/>
              <a:cs typeface="Verdan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lang="nl-NL" spc="10" dirty="0"/>
              <a:t>PIPING</a:t>
            </a:r>
            <a:endParaRPr spc="15" dirty="0"/>
          </a:p>
        </p:txBody>
      </p:sp>
      <p:sp>
        <p:nvSpPr>
          <p:cNvPr id="6" name="object 6"/>
          <p:cNvSpPr/>
          <p:nvPr/>
        </p:nvSpPr>
        <p:spPr>
          <a:xfrm>
            <a:off x="6789831" y="3552825"/>
            <a:ext cx="3705757" cy="1097254"/>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endParaRPr/>
          </a:p>
        </p:txBody>
      </p:sp>
      <p:sp>
        <p:nvSpPr>
          <p:cNvPr id="7" name="object 7"/>
          <p:cNvSpPr txBox="1"/>
          <p:nvPr/>
        </p:nvSpPr>
        <p:spPr>
          <a:xfrm>
            <a:off x="8580600" y="3754779"/>
            <a:ext cx="1922385" cy="684867"/>
          </a:xfrm>
          <a:prstGeom prst="rect">
            <a:avLst/>
          </a:prstGeom>
        </p:spPr>
        <p:txBody>
          <a:bodyPr vert="horz" wrap="square" lIns="0" tIns="0" rIns="0" bIns="0" rtlCol="0">
            <a:spAutoFit/>
          </a:bodyPr>
          <a:lstStyle/>
          <a:p>
            <a:pPr marL="12700" marR="5080" algn="ctr">
              <a:lnSpc>
                <a:spcPct val="100699"/>
              </a:lnSpc>
            </a:pPr>
            <a:r>
              <a:rPr sz="1500" b="1" spc="-5" dirty="0">
                <a:solidFill>
                  <a:srgbClr val="FFFFFF"/>
                </a:solidFill>
                <a:latin typeface="Arial"/>
                <a:cs typeface="Arial"/>
              </a:rPr>
              <a:t>Dat</a:t>
            </a:r>
            <a:r>
              <a:rPr sz="1500" b="1" dirty="0">
                <a:solidFill>
                  <a:srgbClr val="FFFFFF"/>
                </a:solidFill>
                <a:latin typeface="Arial"/>
                <a:cs typeface="Arial"/>
              </a:rPr>
              <a:t>a</a:t>
            </a:r>
            <a:r>
              <a:rPr sz="1500" b="1" spc="-15" dirty="0">
                <a:solidFill>
                  <a:srgbClr val="FFFFFF"/>
                </a:solidFill>
                <a:latin typeface="Arial"/>
                <a:cs typeface="Arial"/>
              </a:rPr>
              <a:t> </a:t>
            </a:r>
            <a:r>
              <a:rPr sz="1500" b="1" spc="-5" dirty="0" err="1">
                <a:solidFill>
                  <a:srgbClr val="FFFFFF"/>
                </a:solidFill>
                <a:latin typeface="Arial"/>
                <a:cs typeface="Arial"/>
              </a:rPr>
              <a:t>asyn</a:t>
            </a:r>
            <a:r>
              <a:rPr sz="1500" b="1" dirty="0" err="1">
                <a:solidFill>
                  <a:srgbClr val="FFFFFF"/>
                </a:solidFill>
                <a:latin typeface="Arial"/>
                <a:cs typeface="Arial"/>
              </a:rPr>
              <a:t>c</a:t>
            </a:r>
            <a:r>
              <a:rPr sz="1500" b="1" spc="-25" dirty="0">
                <a:solidFill>
                  <a:srgbClr val="FFFFFF"/>
                </a:solidFill>
                <a:latin typeface="Arial"/>
                <a:cs typeface="Arial"/>
              </a:rPr>
              <a:t> </a:t>
            </a:r>
            <a:r>
              <a:rPr sz="1500" b="1" spc="-5" dirty="0">
                <a:solidFill>
                  <a:srgbClr val="FFFFFF"/>
                </a:solidFill>
                <a:latin typeface="Arial"/>
                <a:cs typeface="Arial"/>
              </a:rPr>
              <a:t>ophalen </a:t>
            </a:r>
            <a:r>
              <a:rPr sz="1500" b="1" spc="-5" dirty="0" err="1">
                <a:solidFill>
                  <a:srgbClr val="FFFFFF"/>
                </a:solidFill>
                <a:latin typeface="Arial"/>
                <a:cs typeface="Arial"/>
              </a:rPr>
              <a:t>e</a:t>
            </a:r>
            <a:r>
              <a:rPr sz="1500" b="1" dirty="0" err="1">
                <a:solidFill>
                  <a:srgbClr val="FFFFFF"/>
                </a:solidFill>
                <a:latin typeface="Arial"/>
                <a:cs typeface="Arial"/>
              </a:rPr>
              <a:t>n</a:t>
            </a:r>
            <a:r>
              <a:rPr sz="1500" b="1" spc="-15" dirty="0">
                <a:solidFill>
                  <a:srgbClr val="FFFFFF"/>
                </a:solidFill>
                <a:latin typeface="Arial"/>
                <a:cs typeface="Arial"/>
              </a:rPr>
              <a:t> </a:t>
            </a:r>
            <a:r>
              <a:rPr lang="nl-NL" sz="1500" b="1" dirty="0" err="1">
                <a:solidFill>
                  <a:srgbClr val="FFFFFF"/>
                </a:solidFill>
                <a:latin typeface="Arial"/>
                <a:cs typeface="Arial"/>
              </a:rPr>
              <a:t>retry</a:t>
            </a:r>
            <a:r>
              <a:rPr lang="nl-NL" sz="1500" b="1" dirty="0">
                <a:solidFill>
                  <a:srgbClr val="FFFFFF"/>
                </a:solidFill>
                <a:latin typeface="Arial"/>
                <a:cs typeface="Arial"/>
              </a:rPr>
              <a:t> </a:t>
            </a:r>
            <a:r>
              <a:rPr lang="nl-NL" sz="1500" b="1" dirty="0" err="1">
                <a:solidFill>
                  <a:srgbClr val="FFFFFF"/>
                </a:solidFill>
                <a:latin typeface="Arial"/>
                <a:cs typeface="Arial"/>
              </a:rPr>
              <a:t>and</a:t>
            </a:r>
            <a:r>
              <a:rPr lang="nl-NL" sz="1500" b="1" dirty="0">
                <a:solidFill>
                  <a:srgbClr val="FFFFFF"/>
                </a:solidFill>
                <a:latin typeface="Arial"/>
                <a:cs typeface="Arial"/>
              </a:rPr>
              <a:t> delay als ophalen mislukt</a:t>
            </a:r>
            <a:endParaRPr sz="1500" dirty="0">
              <a:latin typeface="Arial"/>
              <a:cs typeface="Arial"/>
            </a:endParaRPr>
          </a:p>
        </p:txBody>
      </p:sp>
      <p:sp>
        <p:nvSpPr>
          <p:cNvPr id="8" name="object 6">
            <a:extLst>
              <a:ext uri="{FF2B5EF4-FFF2-40B4-BE49-F238E27FC236}">
                <a16:creationId xmlns:a16="http://schemas.microsoft.com/office/drawing/2014/main" id="{673548A7-6DB5-C844-84B5-2927F82A63A9}"/>
              </a:ext>
            </a:extLst>
          </p:cNvPr>
          <p:cNvSpPr/>
          <p:nvPr/>
        </p:nvSpPr>
        <p:spPr>
          <a:xfrm>
            <a:off x="7251700" y="227361"/>
            <a:ext cx="3414343" cy="810864"/>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r>
              <a:rPr lang="nl-NL" b="1" dirty="0">
                <a:solidFill>
                  <a:srgbClr val="FFFFFF"/>
                </a:solidFill>
                <a:latin typeface="Arial"/>
                <a:cs typeface="Arial"/>
              </a:rPr>
              <a:t>r</a:t>
            </a:r>
            <a:endParaRPr dirty="0"/>
          </a:p>
        </p:txBody>
      </p:sp>
      <p:sp>
        <p:nvSpPr>
          <p:cNvPr id="9" name="object 7">
            <a:extLst>
              <a:ext uri="{FF2B5EF4-FFF2-40B4-BE49-F238E27FC236}">
                <a16:creationId xmlns:a16="http://schemas.microsoft.com/office/drawing/2014/main" id="{57BF1FD2-0BC0-3442-A39C-9FF9A5665D0F}"/>
              </a:ext>
            </a:extLst>
          </p:cNvPr>
          <p:cNvSpPr txBox="1"/>
          <p:nvPr/>
        </p:nvSpPr>
        <p:spPr>
          <a:xfrm>
            <a:off x="8944659" y="384001"/>
            <a:ext cx="1752618" cy="451727"/>
          </a:xfrm>
          <a:prstGeom prst="rect">
            <a:avLst/>
          </a:prstGeom>
        </p:spPr>
        <p:txBody>
          <a:bodyPr vert="horz" wrap="square" lIns="0" tIns="0" rIns="0" bIns="0" rtlCol="0">
            <a:spAutoFit/>
          </a:bodyPr>
          <a:lstStyle/>
          <a:p>
            <a:pPr marL="12700" marR="5080" algn="ctr">
              <a:lnSpc>
                <a:spcPct val="100699"/>
              </a:lnSpc>
            </a:pPr>
            <a:r>
              <a:rPr lang="nl-NL" sz="1500" b="1" dirty="0">
                <a:solidFill>
                  <a:schemeClr val="bg1"/>
                </a:solidFill>
                <a:latin typeface="Arial"/>
                <a:cs typeface="Arial"/>
              </a:rPr>
              <a:t>import </a:t>
            </a:r>
            <a:r>
              <a:rPr lang="nl-NL" sz="1500" b="1" dirty="0" err="1">
                <a:solidFill>
                  <a:schemeClr val="bg1"/>
                </a:solidFill>
                <a:latin typeface="Arial"/>
                <a:cs typeface="Arial"/>
              </a:rPr>
              <a:t>rxjs</a:t>
            </a:r>
            <a:r>
              <a:rPr lang="nl-NL" sz="1500" b="1" dirty="0">
                <a:solidFill>
                  <a:schemeClr val="bg1"/>
                </a:solidFill>
                <a:latin typeface="Arial"/>
                <a:cs typeface="Arial"/>
              </a:rPr>
              <a:t> operatoren</a:t>
            </a:r>
            <a:endParaRPr sz="1500" b="1" dirty="0">
              <a:solidFill>
                <a:schemeClr val="bg1"/>
              </a:solidFill>
              <a:latin typeface="Arial"/>
              <a:cs typeface="Arial"/>
            </a:endParaRPr>
          </a:p>
        </p:txBody>
      </p:sp>
      <p:sp>
        <p:nvSpPr>
          <p:cNvPr id="11" name="TextBox 10">
            <a:extLst>
              <a:ext uri="{FF2B5EF4-FFF2-40B4-BE49-F238E27FC236}">
                <a16:creationId xmlns:a16="http://schemas.microsoft.com/office/drawing/2014/main" id="{AFBCB667-DDD4-2A46-888C-C8D6B01E3A32}"/>
              </a:ext>
            </a:extLst>
          </p:cNvPr>
          <p:cNvSpPr txBox="1"/>
          <p:nvPr/>
        </p:nvSpPr>
        <p:spPr>
          <a:xfrm>
            <a:off x="1151607" y="1156700"/>
            <a:ext cx="8289449" cy="6186309"/>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import { </a:t>
            </a:r>
            <a:r>
              <a:rPr lang="en-US" b="1" dirty="0">
                <a:solidFill>
                  <a:srgbClr val="C00000"/>
                </a:solidFill>
                <a:latin typeface="Consolas" panose="020B0609020204030204" pitchFamily="49" charset="0"/>
                <a:cs typeface="Consolas" panose="020B0609020204030204" pitchFamily="49" charset="0"/>
              </a:rPr>
              <a:t>retry, delay </a:t>
            </a:r>
            <a:r>
              <a:rPr lang="en-US" dirty="0">
                <a:latin typeface="Consolas" panose="020B0609020204030204" pitchFamily="49" charset="0"/>
                <a:cs typeface="Consolas" panose="020B0609020204030204" pitchFamily="49" charset="0"/>
              </a:rPr>
              <a:t>} from </a:t>
            </a:r>
            <a:r>
              <a:rPr lang="en-US" b="1" dirty="0">
                <a:solidFill>
                  <a:srgbClr val="C00000"/>
                </a:solidFill>
                <a:latin typeface="Consolas" panose="020B0609020204030204" pitchFamily="49" charset="0"/>
                <a:cs typeface="Consolas" panose="020B0609020204030204" pitchFamily="49" charset="0"/>
              </a:rPr>
              <a:t>'</a:t>
            </a:r>
            <a:r>
              <a:rPr lang="en-US" b="1" dirty="0" err="1">
                <a:solidFill>
                  <a:srgbClr val="C00000"/>
                </a:solidFill>
                <a:latin typeface="Consolas" panose="020B0609020204030204" pitchFamily="49" charset="0"/>
                <a:cs typeface="Consolas" panose="020B0609020204030204" pitchFamily="49" charset="0"/>
              </a:rPr>
              <a:t>rxjs</a:t>
            </a:r>
            <a:r>
              <a:rPr lang="en-US" b="1" dirty="0">
                <a:solidFill>
                  <a:srgbClr val="C00000"/>
                </a:solidFill>
                <a:latin typeface="Consolas" panose="020B0609020204030204" pitchFamily="49" charset="0"/>
                <a:cs typeface="Consolas" panose="020B0609020204030204" pitchFamily="49" charset="0"/>
              </a:rPr>
              <a:t>/operators’</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export class </a:t>
            </a:r>
            <a:r>
              <a:rPr lang="en-US" dirty="0" err="1">
                <a:latin typeface="Consolas" panose="020B0609020204030204" pitchFamily="49" charset="0"/>
                <a:cs typeface="Consolas" panose="020B0609020204030204" pitchFamily="49" charset="0"/>
              </a:rPr>
              <a:t>AppComponent</a:t>
            </a:r>
            <a:r>
              <a:rPr lang="en-US" dirty="0">
                <a:latin typeface="Consolas" panose="020B0609020204030204" pitchFamily="49" charset="0"/>
                <a:cs typeface="Consolas" panose="020B0609020204030204" pitchFamily="49" charset="0"/>
              </a:rPr>
              <a:t> implements </a:t>
            </a:r>
            <a:r>
              <a:rPr lang="en-US" dirty="0" err="1">
                <a:latin typeface="Consolas" panose="020B0609020204030204" pitchFamily="49" charset="0"/>
                <a:cs typeface="Consolas" panose="020B0609020204030204" pitchFamily="49" charset="0"/>
              </a:rPr>
              <a:t>OnInit</a:t>
            </a: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Properties </a:t>
            </a:r>
            <a:r>
              <a:rPr lang="en-US" i="1" dirty="0" err="1">
                <a:solidFill>
                  <a:srgbClr val="00B050"/>
                </a:solidFill>
                <a:latin typeface="Consolas" panose="020B0609020204030204" pitchFamily="49" charset="0"/>
                <a:cs typeface="Consolas" panose="020B0609020204030204" pitchFamily="49" charset="0"/>
              </a:rPr>
              <a:t>voor</a:t>
            </a:r>
            <a:r>
              <a:rPr lang="en-US" i="1" dirty="0">
                <a:solidFill>
                  <a:srgbClr val="00B050"/>
                </a:solidFill>
                <a:latin typeface="Consolas" panose="020B0609020204030204" pitchFamily="49" charset="0"/>
                <a:cs typeface="Consolas" panose="020B0609020204030204" pitchFamily="49" charset="0"/>
              </a:rPr>
              <a:t> de component/class</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currentCity</a:t>
            </a:r>
            <a:r>
              <a:rPr lang="en-US" dirty="0">
                <a:latin typeface="Consolas" panose="020B0609020204030204" pitchFamily="49" charset="0"/>
                <a:cs typeface="Consolas" panose="020B0609020204030204" pitchFamily="49" charset="0"/>
              </a:rPr>
              <a:t>: City;</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cities: City[];</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a:t>
            </a:r>
            <a:r>
              <a:rPr lang="en-US" dirty="0" err="1">
                <a:latin typeface="Consolas" panose="020B0609020204030204" pitchFamily="49" charset="0"/>
                <a:cs typeface="Consolas" panose="020B0609020204030204" pitchFamily="49" charset="0"/>
              </a:rPr>
              <a:t>cityPhoto</a:t>
            </a:r>
            <a:r>
              <a:rPr lang="en-US" dirty="0">
                <a:latin typeface="Consolas" panose="020B0609020204030204" pitchFamily="49" charset="0"/>
                <a:cs typeface="Consolas" panose="020B0609020204030204" pitchFamily="49" charset="0"/>
              </a:rPr>
              <a:t>: string;</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constructor(private </a:t>
            </a:r>
            <a:r>
              <a:rPr lang="en-US"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a:t>
            </a:r>
            <a:r>
              <a:rPr lang="en-US" dirty="0" err="1">
                <a:latin typeface="Consolas" panose="020B0609020204030204" pitchFamily="49" charset="0"/>
                <a:cs typeface="Consolas" panose="020B0609020204030204" pitchFamily="49" charset="0"/>
              </a:rPr>
              <a:t>ngOnInit</a:t>
            </a:r>
            <a:r>
              <a:rPr lang="en-US" dirty="0">
                <a:latin typeface="Consolas" panose="020B0609020204030204" pitchFamily="49" charset="0"/>
                <a:cs typeface="Consolas" panose="020B0609020204030204" pitchFamily="49" charset="0"/>
              </a:rPr>
              <a:t>(): void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this.cityService.getCities</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b="1" dirty="0">
                <a:solidFill>
                  <a:srgbClr val="C00000"/>
                </a:solidFill>
                <a:latin typeface="Consolas" panose="020B0609020204030204" pitchFamily="49" charset="0"/>
                <a:cs typeface="Consolas" panose="020B0609020204030204" pitchFamily="49" charset="0"/>
              </a:rPr>
              <a:t>.pipe</a:t>
            </a:r>
            <a:r>
              <a:rPr lang="en-US" dirty="0">
                <a:latin typeface="Consolas" panose="020B0609020204030204" pitchFamily="49" charset="0"/>
                <a:cs typeface="Consolas" panose="020B0609020204030204" pitchFamily="49" charset="0"/>
              </a:rPr>
              <a:t>(</a:t>
            </a:r>
            <a:r>
              <a:rPr lang="en-US" b="1" dirty="0">
                <a:solidFill>
                  <a:srgbClr val="C00000"/>
                </a:solidFill>
                <a:latin typeface="Consolas" panose="020B0609020204030204" pitchFamily="49" charset="0"/>
                <a:cs typeface="Consolas" panose="020B0609020204030204" pitchFamily="49" charset="0"/>
              </a:rPr>
              <a:t>retry(10), delay(2000))</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b="1" dirty="0">
                <a:latin typeface="Consolas" panose="020B0609020204030204" pitchFamily="49" charset="0"/>
                <a:cs typeface="Consolas" panose="020B0609020204030204" pitchFamily="49" charset="0"/>
              </a:rPr>
              <a:t>.subscribe</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cityData</a:t>
            </a:r>
            <a:r>
              <a:rPr lang="en-US" dirty="0">
                <a:latin typeface="Consolas" panose="020B0609020204030204" pitchFamily="49" charset="0"/>
                <a:cs typeface="Consolas" panose="020B0609020204030204" pitchFamily="49" charset="0"/>
              </a:rPr>
              <a:t> =&gt; { </a:t>
            </a:r>
            <a:r>
              <a:rPr lang="en-US" dirty="0" err="1">
                <a:latin typeface="Consolas" panose="020B0609020204030204" pitchFamily="49" charset="0"/>
                <a:cs typeface="Consolas" panose="020B0609020204030204" pitchFamily="49" charset="0"/>
              </a:rPr>
              <a:t>this.cities</a:t>
            </a:r>
            <a:r>
              <a:rPr lang="en-US" dirty="0">
                <a:latin typeface="Consolas" panose="020B0609020204030204" pitchFamily="49" charset="0"/>
                <a:cs typeface="Consolas" panose="020B0609020204030204" pitchFamily="49" charset="0"/>
              </a:rPr>
              <a:t> = </a:t>
            </a:r>
            <a:r>
              <a:rPr lang="en-US" dirty="0" err="1">
                <a:latin typeface="Consolas" panose="020B0609020204030204" pitchFamily="49" charset="0"/>
                <a:cs typeface="Consolas" panose="020B0609020204030204" pitchFamily="49" charset="0"/>
              </a:rPr>
              <a:t>cityData</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err =&gt; </a:t>
            </a:r>
            <a:r>
              <a:rPr lang="en-US" dirty="0" err="1">
                <a:latin typeface="Consolas" panose="020B0609020204030204" pitchFamily="49" charset="0"/>
                <a:cs typeface="Consolas" panose="020B0609020204030204" pitchFamily="49" charset="0"/>
              </a:rPr>
              <a:t>console.log</a:t>
            </a:r>
            <a:r>
              <a:rPr lang="en-US" dirty="0">
                <a:latin typeface="Consolas" panose="020B0609020204030204" pitchFamily="49" charset="0"/>
                <a:cs typeface="Consolas" panose="020B0609020204030204" pitchFamily="49" charset="0"/>
              </a:rPr>
              <a:t>('FOUT: ', err),</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=&gt; </a:t>
            </a:r>
            <a:r>
              <a:rPr lang="en-US" dirty="0" err="1">
                <a:latin typeface="Consolas" panose="020B0609020204030204" pitchFamily="49" charset="0"/>
                <a:cs typeface="Consolas" panose="020B0609020204030204" pitchFamily="49" charset="0"/>
              </a:rPr>
              <a:t>console.log</a:t>
            </a:r>
            <a:r>
              <a:rPr lang="en-US" dirty="0">
                <a:latin typeface="Consolas" panose="020B0609020204030204" pitchFamily="49" charset="0"/>
                <a:cs typeface="Consolas" panose="020B0609020204030204" pitchFamily="49" charset="0"/>
              </a:rPr>
              <a:t>('Getting   cities complete'));</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endParaRPr lang="en-US" dirty="0">
              <a:latin typeface="Consolas" panose="020B0609020204030204" pitchFamily="49" charset="0"/>
              <a:cs typeface="Consolas" panose="020B0609020204030204" pitchFamily="49" charset="0"/>
            </a:endParaRPr>
          </a:p>
          <a:p>
            <a:endParaRPr lang="en-NL" dirty="0"/>
          </a:p>
        </p:txBody>
      </p:sp>
    </p:spTree>
    <p:extLst>
      <p:ext uri="{BB962C8B-B14F-4D97-AF65-F5344CB8AC3E}">
        <p14:creationId xmlns:p14="http://schemas.microsoft.com/office/powerpoint/2010/main" val="34882674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RxJS-operator</a:t>
            </a:r>
            <a:r>
              <a:rPr spc="15" dirty="0"/>
              <a:t>s</a:t>
            </a:r>
            <a:r>
              <a:rPr spc="290" dirty="0">
                <a:latin typeface="Times New Roman"/>
                <a:cs typeface="Times New Roman"/>
              </a:rPr>
              <a:t> </a:t>
            </a:r>
            <a:r>
              <a:rPr spc="10" dirty="0"/>
              <a:t>in</a:t>
            </a:r>
            <a:r>
              <a:rPr spc="270" dirty="0">
                <a:latin typeface="Times New Roman"/>
                <a:cs typeface="Times New Roman"/>
              </a:rPr>
              <a:t> </a:t>
            </a:r>
            <a:r>
              <a:rPr lang="nl-NL" spc="10" dirty="0" err="1"/>
              <a:t>the</a:t>
            </a:r>
            <a:r>
              <a:rPr spc="270" dirty="0">
                <a:latin typeface="Times New Roman"/>
                <a:cs typeface="Times New Roman"/>
              </a:rPr>
              <a:t> </a:t>
            </a:r>
            <a:r>
              <a:rPr spc="15" dirty="0"/>
              <a:t>service</a:t>
            </a:r>
          </a:p>
        </p:txBody>
      </p:sp>
      <p:sp>
        <p:nvSpPr>
          <p:cNvPr id="4" name="object 4"/>
          <p:cNvSpPr/>
          <p:nvPr/>
        </p:nvSpPr>
        <p:spPr>
          <a:xfrm>
            <a:off x="5916164" y="1419225"/>
            <a:ext cx="4058163" cy="1144905"/>
          </a:xfrm>
          <a:custGeom>
            <a:avLst/>
            <a:gdLst/>
            <a:ahLst/>
            <a:cxnLst/>
            <a:rect l="l" t="t" r="r" b="b"/>
            <a:pathLst>
              <a:path w="4551045" h="1144905">
                <a:moveTo>
                  <a:pt x="4550663" y="0"/>
                </a:moveTo>
                <a:lnTo>
                  <a:pt x="2529839" y="0"/>
                </a:lnTo>
                <a:lnTo>
                  <a:pt x="2529839" y="190499"/>
                </a:lnTo>
                <a:lnTo>
                  <a:pt x="0" y="281939"/>
                </a:lnTo>
                <a:lnTo>
                  <a:pt x="2529839" y="476249"/>
                </a:lnTo>
                <a:lnTo>
                  <a:pt x="2529839" y="1144523"/>
                </a:lnTo>
                <a:lnTo>
                  <a:pt x="4550663" y="1144523"/>
                </a:lnTo>
                <a:lnTo>
                  <a:pt x="4550663" y="0"/>
                </a:lnTo>
                <a:close/>
              </a:path>
            </a:pathLst>
          </a:custGeom>
          <a:solidFill>
            <a:srgbClr val="FF0000"/>
          </a:solidFill>
        </p:spPr>
        <p:txBody>
          <a:bodyPr wrap="square" lIns="0" tIns="0" rIns="0" bIns="0" rtlCol="0"/>
          <a:lstStyle/>
          <a:p>
            <a:endParaRPr dirty="0"/>
          </a:p>
        </p:txBody>
      </p:sp>
      <p:sp>
        <p:nvSpPr>
          <p:cNvPr id="5" name="object 5"/>
          <p:cNvSpPr txBox="1">
            <a:spLocks noGrp="1"/>
          </p:cNvSpPr>
          <p:nvPr>
            <p:ph type="body" idx="1"/>
          </p:nvPr>
        </p:nvSpPr>
        <p:spPr>
          <a:xfrm>
            <a:off x="1133123" y="938054"/>
            <a:ext cx="8686800" cy="6749733"/>
          </a:xfrm>
          <a:prstGeom prst="rect">
            <a:avLst/>
          </a:prstGeom>
        </p:spPr>
        <p:txBody>
          <a:bodyPr vert="horz" wrap="square" lIns="0" tIns="0" rIns="0" bIns="0" rtlCol="0">
            <a:spAutoFit/>
          </a:bodyPr>
          <a:lstStyle/>
          <a:p>
            <a:pPr marL="12700">
              <a:lnSpc>
                <a:spcPts val="2335"/>
              </a:lnSpc>
            </a:pPr>
            <a:r>
              <a:rPr lang="en-US" sz="1200" dirty="0"/>
              <a:t>import { City } from '../model/</a:t>
            </a:r>
            <a:r>
              <a:rPr lang="en-US" sz="1200" dirty="0" err="1"/>
              <a:t>city.model</a:t>
            </a:r>
            <a:r>
              <a:rPr lang="en-US" sz="1200" dirty="0"/>
              <a:t>';</a:t>
            </a:r>
            <a:br>
              <a:rPr lang="en-US" sz="1200" dirty="0"/>
            </a:br>
            <a:r>
              <a:rPr lang="en-US" sz="1200" dirty="0"/>
              <a:t>import { </a:t>
            </a:r>
            <a:r>
              <a:rPr lang="en-US" sz="1200" dirty="0" err="1"/>
              <a:t>HttpClient</a:t>
            </a:r>
            <a:r>
              <a:rPr lang="en-US" sz="1200" dirty="0"/>
              <a:t> } from  '@angular/common/http';</a:t>
            </a:r>
            <a:br>
              <a:rPr lang="en-US" sz="1200" dirty="0"/>
            </a:br>
            <a:r>
              <a:rPr lang="en-US" sz="1200" b="1" dirty="0">
                <a:solidFill>
                  <a:srgbClr val="C00000"/>
                </a:solidFill>
              </a:rPr>
              <a:t>import { </a:t>
            </a:r>
            <a:r>
              <a:rPr lang="en-US" sz="1200" b="1" i="1" dirty="0" err="1">
                <a:solidFill>
                  <a:srgbClr val="C00000"/>
                </a:solidFill>
              </a:rPr>
              <a:t>catchError</a:t>
            </a:r>
            <a:r>
              <a:rPr lang="en-US" sz="1200" b="1" dirty="0">
                <a:solidFill>
                  <a:srgbClr val="C00000"/>
                </a:solidFill>
              </a:rPr>
              <a:t>, </a:t>
            </a:r>
            <a:r>
              <a:rPr lang="en-US" sz="1200" b="1" i="1" dirty="0">
                <a:solidFill>
                  <a:srgbClr val="C00000"/>
                </a:solidFill>
              </a:rPr>
              <a:t>tap </a:t>
            </a:r>
            <a:r>
              <a:rPr lang="en-US" sz="1200" b="1" dirty="0">
                <a:solidFill>
                  <a:srgbClr val="C00000"/>
                </a:solidFill>
              </a:rPr>
              <a:t>} from '</a:t>
            </a:r>
            <a:r>
              <a:rPr lang="en-US" sz="1200" b="1" dirty="0" err="1">
                <a:solidFill>
                  <a:srgbClr val="C00000"/>
                </a:solidFill>
              </a:rPr>
              <a:t>rxjs</a:t>
            </a:r>
            <a:r>
              <a:rPr lang="en-US" sz="1200" b="1" dirty="0">
                <a:solidFill>
                  <a:srgbClr val="C00000"/>
                </a:solidFill>
              </a:rPr>
              <a:t>/operators';</a:t>
            </a:r>
            <a:br>
              <a:rPr lang="en-US" sz="1200" dirty="0"/>
            </a:br>
            <a:r>
              <a:rPr lang="en-US" sz="1200" dirty="0"/>
              <a:t>import { Observable, </a:t>
            </a:r>
            <a:r>
              <a:rPr lang="en-US" sz="1200" i="1" dirty="0" err="1"/>
              <a:t>throwError</a:t>
            </a:r>
            <a:r>
              <a:rPr lang="en-US" sz="1200" i="1" dirty="0"/>
              <a:t> </a:t>
            </a:r>
            <a:r>
              <a:rPr lang="en-US" sz="1200" dirty="0"/>
              <a:t>} from '</a:t>
            </a:r>
            <a:r>
              <a:rPr lang="en-US" sz="1200" dirty="0" err="1"/>
              <a:t>rxjs</a:t>
            </a:r>
            <a:r>
              <a:rPr lang="en-US" sz="1200" dirty="0"/>
              <a:t>';</a:t>
            </a:r>
            <a:br>
              <a:rPr lang="en-US" sz="1200" dirty="0"/>
            </a:br>
            <a:br>
              <a:rPr lang="en-US" sz="1200" dirty="0"/>
            </a:br>
            <a:r>
              <a:rPr lang="en-US" sz="1200" dirty="0"/>
              <a:t>@Injectable()</a:t>
            </a:r>
            <a:br>
              <a:rPr lang="en-US" sz="1200" dirty="0"/>
            </a:br>
            <a:r>
              <a:rPr lang="en-US" sz="1200" dirty="0"/>
              <a:t>export class </a:t>
            </a:r>
            <a:r>
              <a:rPr lang="en-US" sz="1200" dirty="0" err="1"/>
              <a:t>CityService</a:t>
            </a:r>
            <a:r>
              <a:rPr lang="en-US" sz="1200" dirty="0"/>
              <a:t> {</a:t>
            </a:r>
            <a:br>
              <a:rPr lang="en-US" sz="1200" dirty="0"/>
            </a:br>
            <a:br>
              <a:rPr lang="en-US" sz="1200" dirty="0"/>
            </a:br>
            <a:r>
              <a:rPr lang="en-US" sz="1200" dirty="0"/>
              <a:t>    constructor(private http: </a:t>
            </a:r>
            <a:r>
              <a:rPr lang="en-US" sz="1200" dirty="0" err="1"/>
              <a:t>HttpClient</a:t>
            </a:r>
            <a:r>
              <a:rPr lang="en-US" sz="1200" dirty="0"/>
              <a:t>) {}</a:t>
            </a:r>
            <a:br>
              <a:rPr lang="en-US" sz="1200" dirty="0"/>
            </a:br>
            <a:br>
              <a:rPr lang="en-US" sz="1200" dirty="0"/>
            </a:br>
            <a:r>
              <a:rPr lang="en-US" sz="1200" dirty="0"/>
              <a:t>    </a:t>
            </a:r>
            <a:r>
              <a:rPr lang="en-US" sz="1200" i="1" dirty="0">
                <a:solidFill>
                  <a:srgbClr val="00B050"/>
                </a:solidFill>
              </a:rPr>
              <a:t>// </a:t>
            </a:r>
            <a:r>
              <a:rPr lang="en-US" sz="1200" i="1" dirty="0" err="1">
                <a:solidFill>
                  <a:srgbClr val="00B050"/>
                </a:solidFill>
              </a:rPr>
              <a:t>retourneer</a:t>
            </a:r>
            <a:r>
              <a:rPr lang="en-US" sz="1200" i="1" dirty="0">
                <a:solidFill>
                  <a:srgbClr val="00B050"/>
                </a:solidFill>
              </a:rPr>
              <a:t> alle cities</a:t>
            </a:r>
            <a:br>
              <a:rPr lang="en-US" sz="1200" i="1" dirty="0"/>
            </a:br>
            <a:r>
              <a:rPr lang="en-US" sz="1200" i="1" dirty="0"/>
              <a:t>    </a:t>
            </a:r>
            <a:r>
              <a:rPr lang="en-US" sz="1200" dirty="0"/>
              <a:t>public </a:t>
            </a:r>
            <a:r>
              <a:rPr lang="en-US" sz="1200" dirty="0" err="1"/>
              <a:t>getCities</a:t>
            </a:r>
            <a:r>
              <a:rPr lang="en-US" sz="1200" dirty="0"/>
              <a:t>(): Observable&lt;City[]&gt; {</a:t>
            </a:r>
            <a:br>
              <a:rPr lang="en-US" sz="1200" dirty="0"/>
            </a:br>
            <a:r>
              <a:rPr lang="en-US" sz="1200" dirty="0"/>
              <a:t>        return </a:t>
            </a:r>
            <a:r>
              <a:rPr lang="en-US" sz="1200" dirty="0" err="1"/>
              <a:t>this.http.get</a:t>
            </a:r>
            <a:r>
              <a:rPr lang="en-US" sz="1200" dirty="0"/>
              <a:t>&lt;City[]&gt;('app/</a:t>
            </a:r>
            <a:r>
              <a:rPr lang="en-US" sz="1200" dirty="0" err="1"/>
              <a:t>cities.json</a:t>
            </a:r>
            <a:r>
              <a:rPr lang="en-US" sz="1200" dirty="0"/>
              <a:t>')</a:t>
            </a:r>
            <a:br>
              <a:rPr lang="en-US" sz="1200" dirty="0"/>
            </a:br>
            <a:r>
              <a:rPr lang="en-US" sz="1200" dirty="0"/>
              <a:t>            </a:t>
            </a:r>
            <a:r>
              <a:rPr lang="en-US" sz="1200" b="1" dirty="0">
                <a:solidFill>
                  <a:srgbClr val="C00000"/>
                </a:solidFill>
              </a:rPr>
              <a:t>.pipe</a:t>
            </a:r>
            <a:r>
              <a:rPr lang="en-US" sz="1200" dirty="0"/>
              <a:t>(</a:t>
            </a:r>
            <a:br>
              <a:rPr lang="en-US" sz="1200" dirty="0"/>
            </a:br>
            <a:r>
              <a:rPr lang="en-US" sz="1200" dirty="0"/>
              <a:t>                </a:t>
            </a:r>
            <a:r>
              <a:rPr lang="en-US" sz="1200" b="1" i="1" dirty="0">
                <a:solidFill>
                  <a:srgbClr val="C00000"/>
                </a:solidFill>
              </a:rPr>
              <a:t>tap</a:t>
            </a:r>
            <a:r>
              <a:rPr lang="en-US" sz="1200" dirty="0"/>
              <a:t>(cities =&gt; {</a:t>
            </a:r>
            <a:br>
              <a:rPr lang="en-US" sz="1200" dirty="0"/>
            </a:br>
            <a:r>
              <a:rPr lang="en-US" sz="1200" dirty="0"/>
              <a:t>                    </a:t>
            </a:r>
            <a:r>
              <a:rPr lang="en-US" sz="1200" dirty="0" err="1"/>
              <a:t>console.log</a:t>
            </a:r>
            <a:r>
              <a:rPr lang="en-US" sz="1200" dirty="0"/>
              <a:t>('this is my city', cities[0]);</a:t>
            </a:r>
            <a:br>
              <a:rPr lang="en-US" sz="1200" dirty="0"/>
            </a:br>
            <a:r>
              <a:rPr lang="en-US" sz="1200" dirty="0"/>
              <a:t>                    </a:t>
            </a:r>
            <a:r>
              <a:rPr lang="en-US" sz="1200" dirty="0" err="1"/>
              <a:t>localStorage.setItem</a:t>
            </a:r>
            <a:r>
              <a:rPr lang="en-US" sz="1200" dirty="0"/>
              <a:t>('KEY', cities[0]);</a:t>
            </a:r>
            <a:br>
              <a:rPr lang="en-US" sz="1200" dirty="0"/>
            </a:br>
            <a:r>
              <a:rPr lang="en-US" sz="1200" dirty="0"/>
              <a:t>                }),</a:t>
            </a:r>
            <a:br>
              <a:rPr lang="en-US" sz="1200" dirty="0"/>
            </a:br>
            <a:r>
              <a:rPr lang="en-US" sz="1200" dirty="0"/>
              <a:t>                </a:t>
            </a:r>
            <a:r>
              <a:rPr lang="en-US" sz="1200" b="1" i="1" dirty="0" err="1">
                <a:solidFill>
                  <a:srgbClr val="C00000"/>
                </a:solidFill>
              </a:rPr>
              <a:t>catchError</a:t>
            </a:r>
            <a:r>
              <a:rPr lang="en-US" sz="1200" dirty="0"/>
              <a:t>(err =&gt; </a:t>
            </a:r>
            <a:r>
              <a:rPr lang="en-US" sz="1200" i="1" dirty="0" err="1"/>
              <a:t>throwError</a:t>
            </a:r>
            <a:r>
              <a:rPr lang="en-US" sz="1200" dirty="0"/>
              <a:t>(err))</a:t>
            </a:r>
            <a:br>
              <a:rPr lang="en-US" sz="1200" dirty="0"/>
            </a:br>
            <a:r>
              <a:rPr lang="en-US" sz="1200" dirty="0"/>
              <a:t>            );</a:t>
            </a:r>
            <a:br>
              <a:rPr lang="en-US" sz="1200" dirty="0"/>
            </a:br>
            <a:r>
              <a:rPr lang="en-US" sz="1200" dirty="0"/>
              <a:t>    }</a:t>
            </a:r>
            <a:br>
              <a:rPr lang="en-US" sz="1200" dirty="0"/>
            </a:br>
            <a:r>
              <a:rPr lang="en-US" sz="1200" dirty="0"/>
              <a:t>}</a:t>
            </a:r>
            <a:br>
              <a:rPr lang="en-US" sz="1200" dirty="0"/>
            </a:br>
            <a:endParaRPr sz="1200" spc="-15" dirty="0"/>
          </a:p>
        </p:txBody>
      </p:sp>
      <p:sp>
        <p:nvSpPr>
          <p:cNvPr id="7" name="object 7"/>
          <p:cNvSpPr/>
          <p:nvPr/>
        </p:nvSpPr>
        <p:spPr>
          <a:xfrm>
            <a:off x="6388502" y="5757018"/>
            <a:ext cx="4191158" cy="1244330"/>
          </a:xfrm>
          <a:custGeom>
            <a:avLst/>
            <a:gdLst/>
            <a:ahLst/>
            <a:cxnLst/>
            <a:rect l="l" t="t" r="r" b="b"/>
            <a:pathLst>
              <a:path w="3385184" h="1144904">
                <a:moveTo>
                  <a:pt x="0" y="177545"/>
                </a:moveTo>
                <a:lnTo>
                  <a:pt x="1363979" y="477011"/>
                </a:lnTo>
                <a:lnTo>
                  <a:pt x="1363979" y="1144523"/>
                </a:lnTo>
                <a:lnTo>
                  <a:pt x="3384803" y="1144523"/>
                </a:lnTo>
                <a:lnTo>
                  <a:pt x="3384803" y="191261"/>
                </a:lnTo>
                <a:lnTo>
                  <a:pt x="1363979" y="191261"/>
                </a:lnTo>
                <a:lnTo>
                  <a:pt x="0" y="177545"/>
                </a:lnTo>
                <a:close/>
              </a:path>
              <a:path w="3385184" h="1144904">
                <a:moveTo>
                  <a:pt x="3384803" y="0"/>
                </a:moveTo>
                <a:lnTo>
                  <a:pt x="1363979" y="0"/>
                </a:lnTo>
                <a:lnTo>
                  <a:pt x="1363979" y="191261"/>
                </a:lnTo>
                <a:lnTo>
                  <a:pt x="3384803" y="191261"/>
                </a:lnTo>
                <a:lnTo>
                  <a:pt x="3384803" y="0"/>
                </a:lnTo>
                <a:close/>
              </a:path>
            </a:pathLst>
          </a:custGeom>
          <a:solidFill>
            <a:srgbClr val="FF0000"/>
          </a:solidFill>
        </p:spPr>
        <p:txBody>
          <a:bodyPr wrap="square" lIns="0" tIns="0" rIns="0" bIns="0" rtlCol="0"/>
          <a:lstStyle/>
          <a:p>
            <a:endParaRPr dirty="0"/>
          </a:p>
        </p:txBody>
      </p:sp>
      <p:sp>
        <p:nvSpPr>
          <p:cNvPr id="8" name="object 8"/>
          <p:cNvSpPr txBox="1"/>
          <p:nvPr/>
        </p:nvSpPr>
        <p:spPr>
          <a:xfrm>
            <a:off x="8503008" y="5803608"/>
            <a:ext cx="1847611" cy="1151149"/>
          </a:xfrm>
          <a:prstGeom prst="rect">
            <a:avLst/>
          </a:prstGeom>
        </p:spPr>
        <p:txBody>
          <a:bodyPr vert="horz" wrap="square" lIns="0" tIns="0" rIns="0" bIns="0" rtlCol="0">
            <a:spAutoFit/>
          </a:bodyPr>
          <a:lstStyle/>
          <a:p>
            <a:pPr marL="242570" marR="5080" indent="-230504">
              <a:lnSpc>
                <a:spcPct val="100699"/>
              </a:lnSpc>
            </a:pPr>
            <a:r>
              <a:rPr lang="nl-NL" sz="1500" b="1" spc="-85" dirty="0">
                <a:solidFill>
                  <a:srgbClr val="FFFFFF"/>
                </a:solidFill>
                <a:latin typeface="Arial"/>
                <a:cs typeface="Arial"/>
              </a:rPr>
              <a:t>Tap: </a:t>
            </a:r>
            <a:r>
              <a:rPr sz="1500" b="1" spc="-85" dirty="0">
                <a:solidFill>
                  <a:srgbClr val="FFFFFF"/>
                </a:solidFill>
                <a:latin typeface="Arial"/>
                <a:cs typeface="Arial"/>
              </a:rPr>
              <a:t>T</a:t>
            </a:r>
            <a:r>
              <a:rPr sz="1500" b="1" spc="-5" dirty="0">
                <a:solidFill>
                  <a:srgbClr val="FFFFFF"/>
                </a:solidFill>
                <a:latin typeface="Arial"/>
                <a:cs typeface="Arial"/>
              </a:rPr>
              <a:t>ransfor</a:t>
            </a:r>
            <a:r>
              <a:rPr sz="1500" b="1" dirty="0">
                <a:solidFill>
                  <a:srgbClr val="FFFFFF"/>
                </a:solidFill>
                <a:latin typeface="Arial"/>
                <a:cs typeface="Arial"/>
              </a:rPr>
              <a:t>m</a:t>
            </a:r>
            <a:r>
              <a:rPr sz="1500" b="1" spc="-10" dirty="0">
                <a:solidFill>
                  <a:srgbClr val="FFFFFF"/>
                </a:solidFill>
                <a:latin typeface="Arial"/>
                <a:cs typeface="Arial"/>
              </a:rPr>
              <a:t> </a:t>
            </a:r>
            <a:r>
              <a:rPr sz="1500" b="1" spc="-5" dirty="0">
                <a:solidFill>
                  <a:srgbClr val="FFFFFF"/>
                </a:solidFill>
                <a:latin typeface="Arial"/>
                <a:cs typeface="Arial"/>
              </a:rPr>
              <a:t>stream i</a:t>
            </a:r>
            <a:r>
              <a:rPr sz="1500" b="1" dirty="0">
                <a:solidFill>
                  <a:srgbClr val="FFFFFF"/>
                </a:solidFill>
                <a:latin typeface="Arial"/>
                <a:cs typeface="Arial"/>
              </a:rPr>
              <a:t>n</a:t>
            </a:r>
            <a:r>
              <a:rPr sz="1500" b="1" spc="-10" dirty="0">
                <a:solidFill>
                  <a:srgbClr val="FFFFFF"/>
                </a:solidFill>
                <a:latin typeface="Arial"/>
                <a:cs typeface="Arial"/>
              </a:rPr>
              <a:t> </a:t>
            </a:r>
            <a:r>
              <a:rPr sz="1500" b="1" dirty="0">
                <a:solidFill>
                  <a:srgbClr val="FFFFFF"/>
                </a:solidFill>
                <a:latin typeface="Arial"/>
                <a:cs typeface="Arial"/>
              </a:rPr>
              <a:t>de</a:t>
            </a:r>
            <a:r>
              <a:rPr sz="1500" b="1" spc="-10" dirty="0">
                <a:solidFill>
                  <a:srgbClr val="FFFFFF"/>
                </a:solidFill>
                <a:latin typeface="Arial"/>
                <a:cs typeface="Arial"/>
              </a:rPr>
              <a:t> </a:t>
            </a:r>
            <a:r>
              <a:rPr sz="1500" b="1" spc="-5" dirty="0">
                <a:solidFill>
                  <a:srgbClr val="FFFFFF"/>
                </a:solidFill>
                <a:latin typeface="Arial"/>
                <a:cs typeface="Arial"/>
              </a:rPr>
              <a:t>service</a:t>
            </a:r>
            <a:endParaRPr lang="nl-NL" sz="1500" b="1" spc="-5" dirty="0">
              <a:solidFill>
                <a:srgbClr val="FFFFFF"/>
              </a:solidFill>
              <a:latin typeface="Arial"/>
              <a:cs typeface="Arial"/>
            </a:endParaRPr>
          </a:p>
          <a:p>
            <a:pPr marL="242570" marR="5080" indent="-230504">
              <a:lnSpc>
                <a:spcPct val="100699"/>
              </a:lnSpc>
            </a:pPr>
            <a:endParaRPr lang="en-NL" sz="1500" b="1" spc="-5" dirty="0">
              <a:solidFill>
                <a:srgbClr val="FFFFFF"/>
              </a:solidFill>
              <a:latin typeface="Arial"/>
              <a:cs typeface="Arial"/>
            </a:endParaRPr>
          </a:p>
          <a:p>
            <a:pPr marL="242570" marR="5080" indent="-230504">
              <a:lnSpc>
                <a:spcPct val="100699"/>
              </a:lnSpc>
            </a:pPr>
            <a:r>
              <a:rPr lang="en-NL" sz="1500" b="1" spc="-5" dirty="0">
                <a:solidFill>
                  <a:srgbClr val="FFFFFF"/>
                </a:solidFill>
                <a:latin typeface="Arial"/>
                <a:cs typeface="Arial"/>
              </a:rPr>
              <a:t>Tap for side-effects</a:t>
            </a:r>
            <a:endParaRPr sz="1500" dirty="0">
              <a:latin typeface="Arial"/>
              <a:cs typeface="Arial"/>
            </a:endParaRPr>
          </a:p>
        </p:txBody>
      </p:sp>
      <p:sp>
        <p:nvSpPr>
          <p:cNvPr id="9" name="object 7">
            <a:extLst>
              <a:ext uri="{FF2B5EF4-FFF2-40B4-BE49-F238E27FC236}">
                <a16:creationId xmlns:a16="http://schemas.microsoft.com/office/drawing/2014/main" id="{C2EFE29E-D0D6-0B4E-8313-5544A13F0102}"/>
              </a:ext>
            </a:extLst>
          </p:cNvPr>
          <p:cNvSpPr txBox="1"/>
          <p:nvPr/>
        </p:nvSpPr>
        <p:spPr>
          <a:xfrm>
            <a:off x="8221709" y="1765813"/>
            <a:ext cx="1752618" cy="451727"/>
          </a:xfrm>
          <a:prstGeom prst="rect">
            <a:avLst/>
          </a:prstGeom>
        </p:spPr>
        <p:txBody>
          <a:bodyPr vert="horz" wrap="square" lIns="0" tIns="0" rIns="0" bIns="0" rtlCol="0">
            <a:spAutoFit/>
          </a:bodyPr>
          <a:lstStyle/>
          <a:p>
            <a:pPr marL="12700" marR="5080" algn="ctr">
              <a:lnSpc>
                <a:spcPct val="100699"/>
              </a:lnSpc>
            </a:pPr>
            <a:r>
              <a:rPr lang="nl-NL" sz="1500" b="1" dirty="0">
                <a:solidFill>
                  <a:schemeClr val="bg1"/>
                </a:solidFill>
                <a:latin typeface="Arial"/>
                <a:cs typeface="Arial"/>
              </a:rPr>
              <a:t>import </a:t>
            </a:r>
            <a:r>
              <a:rPr lang="nl-NL" sz="1500" b="1" dirty="0" err="1">
                <a:solidFill>
                  <a:schemeClr val="bg1"/>
                </a:solidFill>
                <a:latin typeface="Arial"/>
                <a:cs typeface="Arial"/>
              </a:rPr>
              <a:t>rxjs</a:t>
            </a:r>
            <a:r>
              <a:rPr lang="nl-NL" sz="1500" b="1" dirty="0">
                <a:solidFill>
                  <a:schemeClr val="bg1"/>
                </a:solidFill>
                <a:latin typeface="Arial"/>
                <a:cs typeface="Arial"/>
              </a:rPr>
              <a:t> operatoren</a:t>
            </a:r>
            <a:endParaRPr sz="1500" b="1" dirty="0">
              <a:solidFill>
                <a:schemeClr val="bg1"/>
              </a:solidFill>
              <a:latin typeface="Arial"/>
              <a:cs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a:t>
            </a:r>
            <a:r>
              <a:rPr lang="nl-NL" spc="15" dirty="0" err="1"/>
              <a:t>piping</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c</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824353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C7FC500-6F0C-1B47-B6BA-FBF6C244E2F4}"/>
              </a:ext>
            </a:extLst>
          </p:cNvPr>
          <p:cNvSpPr/>
          <p:nvPr/>
        </p:nvSpPr>
        <p:spPr>
          <a:xfrm>
            <a:off x="2729229" y="2105025"/>
            <a:ext cx="5234939" cy="3885615"/>
          </a:xfrm>
          <a:prstGeom prst="rect">
            <a:avLst/>
          </a:prstGeom>
        </p:spPr>
        <p:txBody>
          <a:bodyPr wrap="square">
            <a:spAutoFit/>
          </a:bodyPr>
          <a:lstStyle/>
          <a:p>
            <a:pPr marL="12700" algn="ctr">
              <a:lnSpc>
                <a:spcPts val="5030"/>
              </a:lnSpc>
            </a:pPr>
            <a:r>
              <a:rPr lang="en-US" sz="4000" b="1" spc="-85" dirty="0">
                <a:latin typeface="Verdana"/>
                <a:cs typeface="Verdana"/>
              </a:rPr>
              <a:t>CRUD </a:t>
            </a:r>
            <a:r>
              <a:rPr lang="en-US" sz="4000" b="1" spc="-85" dirty="0" err="1">
                <a:latin typeface="Verdana"/>
                <a:cs typeface="Verdana"/>
              </a:rPr>
              <a:t>applicatie</a:t>
            </a:r>
            <a:endParaRPr lang="en-US" sz="4000" b="1" spc="-85" dirty="0">
              <a:latin typeface="Verdana"/>
              <a:cs typeface="Verdana"/>
            </a:endParaRPr>
          </a:p>
          <a:p>
            <a:pPr marL="12700" algn="ctr">
              <a:lnSpc>
                <a:spcPts val="5030"/>
              </a:lnSpc>
            </a:pPr>
            <a:endParaRPr lang="en-US" sz="4000" b="1" spc="-85" dirty="0">
              <a:latin typeface="Verdana"/>
              <a:cs typeface="Verdana"/>
            </a:endParaRPr>
          </a:p>
          <a:p>
            <a:pPr marL="12700" algn="ctr">
              <a:lnSpc>
                <a:spcPts val="5030"/>
              </a:lnSpc>
            </a:pPr>
            <a:r>
              <a:rPr lang="en-US" sz="3200" b="1" spc="-85" dirty="0">
                <a:solidFill>
                  <a:srgbClr val="C00000"/>
                </a:solidFill>
                <a:latin typeface="Verdana"/>
                <a:cs typeface="Verdana"/>
              </a:rPr>
              <a:t>POST</a:t>
            </a:r>
          </a:p>
          <a:p>
            <a:pPr marL="12700" algn="ctr">
              <a:lnSpc>
                <a:spcPts val="5030"/>
              </a:lnSpc>
            </a:pPr>
            <a:r>
              <a:rPr lang="en-US" sz="3200" b="1" spc="-85" dirty="0">
                <a:solidFill>
                  <a:srgbClr val="C00000"/>
                </a:solidFill>
                <a:latin typeface="Verdana"/>
                <a:cs typeface="Verdana"/>
              </a:rPr>
              <a:t>PUT</a:t>
            </a:r>
          </a:p>
          <a:p>
            <a:pPr marL="12700" algn="ctr">
              <a:lnSpc>
                <a:spcPts val="5030"/>
              </a:lnSpc>
            </a:pPr>
            <a:r>
              <a:rPr lang="en-US" sz="3200" b="1" spc="-85" dirty="0">
                <a:solidFill>
                  <a:srgbClr val="C00000"/>
                </a:solidFill>
                <a:latin typeface="Verdana"/>
                <a:cs typeface="Verdana"/>
              </a:rPr>
              <a:t>DELETE</a:t>
            </a:r>
          </a:p>
          <a:p>
            <a:pPr marL="12700" algn="ctr">
              <a:lnSpc>
                <a:spcPts val="5030"/>
              </a:lnSpc>
            </a:pPr>
            <a:r>
              <a:rPr lang="en-US" sz="3200" b="1" spc="-85" dirty="0">
                <a:solidFill>
                  <a:srgbClr val="C00000"/>
                </a:solidFill>
                <a:latin typeface="Verdana"/>
                <a:cs typeface="Verdana"/>
              </a:rPr>
              <a:t>GET</a:t>
            </a:r>
            <a:endParaRPr lang="en-US" sz="3200" b="1" dirty="0">
              <a:solidFill>
                <a:srgbClr val="C00000"/>
              </a:solidFill>
              <a:latin typeface="Verdana"/>
              <a:cs typeface="Verdana"/>
            </a:endParaRPr>
          </a:p>
        </p:txBody>
      </p:sp>
    </p:spTree>
    <p:extLst>
      <p:ext uri="{BB962C8B-B14F-4D97-AF65-F5344CB8AC3E}">
        <p14:creationId xmlns:p14="http://schemas.microsoft.com/office/powerpoint/2010/main" val="8661440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Adding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241300" y="1183666"/>
            <a:ext cx="10452100" cy="6070893"/>
          </a:xfrm>
        </p:spPr>
        <p:txBody>
          <a:bodyPr/>
          <a:lstStyle/>
          <a:p>
            <a:endParaRPr lang="en-US" dirty="0"/>
          </a:p>
          <a:p>
            <a:r>
              <a:rPr lang="en-US" dirty="0"/>
              <a:t> </a:t>
            </a:r>
          </a:p>
          <a:p>
            <a:r>
              <a:rPr lang="en-US" dirty="0" err="1"/>
              <a:t>const</a:t>
            </a:r>
            <a:r>
              <a:rPr lang="en-US" dirty="0"/>
              <a:t> headers = new </a:t>
            </a:r>
            <a:r>
              <a:rPr lang="en-US" dirty="0" err="1"/>
              <a:t>HttpHeaders</a:t>
            </a:r>
            <a:r>
              <a:rPr lang="en-US" dirty="0"/>
              <a:t>().set('Content-Type', 'application/</a:t>
            </a:r>
            <a:r>
              <a:rPr lang="en-US" dirty="0" err="1"/>
              <a:t>json</a:t>
            </a:r>
            <a:r>
              <a:rPr lang="en-US" dirty="0"/>
              <a:t>');</a:t>
            </a:r>
          </a:p>
          <a:p>
            <a:r>
              <a:rPr lang="en-US" dirty="0" err="1"/>
              <a:t>const</a:t>
            </a:r>
            <a:r>
              <a:rPr lang="en-US" dirty="0"/>
              <a:t> HEADERS = {headers: headers};</a:t>
            </a:r>
          </a:p>
          <a:p>
            <a:endParaRPr lang="en-US" dirty="0"/>
          </a:p>
          <a:p>
            <a:endParaRPr lang="en-US" dirty="0"/>
          </a:p>
          <a:p>
            <a:pPr lvl="3"/>
            <a:r>
              <a:rPr lang="en-US" sz="2000" b="1" dirty="0" err="1">
                <a:solidFill>
                  <a:srgbClr val="C00000"/>
                </a:solidFill>
              </a:rPr>
              <a:t>addCity</a:t>
            </a:r>
            <a:r>
              <a:rPr lang="en-US" sz="2000" dirty="0"/>
              <a:t>(</a:t>
            </a:r>
            <a:r>
              <a:rPr lang="en-US" sz="2000" dirty="0" err="1">
                <a:solidFill>
                  <a:schemeClr val="accent6"/>
                </a:solidFill>
              </a:rPr>
              <a:t>cityName</a:t>
            </a:r>
            <a:r>
              <a:rPr lang="en-US" sz="2000" dirty="0">
                <a:solidFill>
                  <a:schemeClr val="accent6"/>
                </a:solidFill>
              </a:rPr>
              <a:t>: string</a:t>
            </a:r>
            <a:r>
              <a:rPr lang="en-US" sz="2000" dirty="0"/>
              <a:t>): Observable&lt;City&gt; {</a:t>
            </a:r>
          </a:p>
          <a:p>
            <a:pPr lvl="3"/>
            <a:br>
              <a:rPr lang="en-US" sz="2000" dirty="0"/>
            </a:br>
            <a:r>
              <a:rPr lang="en-US" sz="2000" dirty="0"/>
              <a:t>	const </a:t>
            </a:r>
            <a:r>
              <a:rPr lang="en-US" sz="2000" b="1" dirty="0" err="1">
                <a:solidFill>
                  <a:schemeClr val="tx1"/>
                </a:solidFill>
              </a:rPr>
              <a:t>newCity</a:t>
            </a:r>
            <a:r>
              <a:rPr lang="en-US" sz="2000" dirty="0"/>
              <a:t> = new City(</a:t>
            </a:r>
            <a:r>
              <a:rPr lang="en-US" sz="2000" b="1" dirty="0">
                <a:solidFill>
                  <a:srgbClr val="C00000"/>
                </a:solidFill>
              </a:rPr>
              <a:t>null</a:t>
            </a:r>
            <a:r>
              <a:rPr lang="en-US" sz="2000" dirty="0"/>
              <a:t>, </a:t>
            </a:r>
            <a:r>
              <a:rPr lang="en-US" sz="2000" dirty="0" err="1">
                <a:solidFill>
                  <a:schemeClr val="accent6"/>
                </a:solidFill>
              </a:rPr>
              <a:t>cityName</a:t>
            </a:r>
            <a:r>
              <a:rPr lang="en-US" sz="2000" dirty="0"/>
              <a:t>);</a:t>
            </a:r>
          </a:p>
          <a:p>
            <a:pPr lvl="3"/>
            <a:r>
              <a:rPr lang="en-US" sz="2000" dirty="0"/>
              <a:t>	return </a:t>
            </a:r>
            <a:r>
              <a:rPr lang="en-US" sz="2000" b="1" dirty="0" err="1">
                <a:solidFill>
                  <a:srgbClr val="FF0000"/>
                </a:solidFill>
              </a:rPr>
              <a:t>this.http.post</a:t>
            </a:r>
            <a:r>
              <a:rPr lang="en-US" sz="2000" dirty="0"/>
              <a:t>&lt;City&gt;(                          </a:t>
            </a:r>
            <a:r>
              <a:rPr lang="en-US" sz="2000" i="1" dirty="0">
                <a:sym typeface="Wingdings" pitchFamily="2" charset="2"/>
              </a:rPr>
              <a:t> </a:t>
            </a:r>
            <a:r>
              <a:rPr lang="en-US" sz="2000" i="1" dirty="0"/>
              <a:t>&lt;City&gt; is return type</a:t>
            </a:r>
          </a:p>
          <a:p>
            <a:pPr lvl="3"/>
            <a:r>
              <a:rPr lang="en-US" sz="2000" dirty="0"/>
              <a:t>		API_URL,</a:t>
            </a:r>
          </a:p>
          <a:p>
            <a:pPr lvl="3"/>
            <a:r>
              <a:rPr lang="en-US" sz="2000" dirty="0"/>
              <a:t>		</a:t>
            </a:r>
            <a:r>
              <a:rPr lang="en-US" sz="2000" b="1" dirty="0" err="1"/>
              <a:t>JSON.stringify</a:t>
            </a:r>
            <a:r>
              <a:rPr lang="en-US" sz="2000" b="1" dirty="0"/>
              <a:t>(</a:t>
            </a:r>
            <a:r>
              <a:rPr lang="en-US" sz="2000" b="1" dirty="0" err="1"/>
              <a:t>newCity</a:t>
            </a:r>
            <a:r>
              <a:rPr lang="en-US" sz="2000" b="1" dirty="0"/>
              <a:t>),</a:t>
            </a:r>
          </a:p>
          <a:p>
            <a:pPr lvl="3"/>
            <a:r>
              <a:rPr lang="en-US" sz="2000" dirty="0"/>
              <a:t>		HEADERS</a:t>
            </a:r>
          </a:p>
          <a:p>
            <a:pPr lvl="3"/>
            <a:r>
              <a:rPr lang="en-US" sz="2000" dirty="0"/>
              <a:t>	)</a:t>
            </a:r>
          </a:p>
          <a:p>
            <a:pPr lvl="3"/>
            <a:r>
              <a:rPr lang="en-US" sz="2000"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9275013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Update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1765300" y="1183666"/>
            <a:ext cx="8458200" cy="4501232"/>
          </a:xfrm>
        </p:spPr>
        <p:txBody>
          <a:bodyPr/>
          <a:lstStyle/>
          <a:p>
            <a:endParaRPr lang="en-US" dirty="0"/>
          </a:p>
          <a:p>
            <a:r>
              <a:rPr lang="en-US" dirty="0"/>
              <a:t> </a:t>
            </a:r>
          </a:p>
          <a:p>
            <a:endParaRPr lang="en-US" dirty="0"/>
          </a:p>
          <a:p>
            <a:r>
              <a:rPr lang="en-US" b="1" dirty="0" err="1">
                <a:solidFill>
                  <a:srgbClr val="C00000"/>
                </a:solidFill>
              </a:rPr>
              <a:t>updateCity</a:t>
            </a:r>
            <a:r>
              <a:rPr lang="en-US" dirty="0"/>
              <a:t>(</a:t>
            </a:r>
            <a:r>
              <a:rPr lang="en-US" b="1" i="1" dirty="0"/>
              <a:t>city</a:t>
            </a:r>
            <a:r>
              <a:rPr lang="en-US" dirty="0"/>
              <a:t>: City): Observable&lt;City&gt; {</a:t>
            </a:r>
          </a:p>
          <a:p>
            <a:endParaRPr lang="en-US" dirty="0"/>
          </a:p>
          <a:p>
            <a:r>
              <a:rPr lang="en-US" dirty="0"/>
              <a:t>	return </a:t>
            </a:r>
            <a:r>
              <a:rPr lang="en-US" b="1" dirty="0" err="1">
                <a:solidFill>
                  <a:srgbClr val="FF0000"/>
                </a:solidFill>
              </a:rPr>
              <a:t>this.http.put</a:t>
            </a:r>
            <a:r>
              <a:rPr lang="en-US" dirty="0"/>
              <a:t>&lt;City&gt;(</a:t>
            </a:r>
          </a:p>
          <a:p>
            <a:r>
              <a:rPr lang="en-US" dirty="0"/>
              <a:t>                 </a:t>
            </a:r>
            <a:r>
              <a:rPr lang="en-US" dirty="0" err="1"/>
              <a:t>url</a:t>
            </a:r>
            <a:r>
              <a:rPr lang="en-US" dirty="0"/>
              <a:t> </a:t>
            </a:r>
            <a:r>
              <a:rPr lang="en-GB" dirty="0"/>
              <a:t>+ </a:t>
            </a:r>
            <a:r>
              <a:rPr lang="en-GB" b="1" dirty="0">
                <a:solidFill>
                  <a:srgbClr val="C00000"/>
                </a:solidFill>
              </a:rPr>
              <a:t>`/${</a:t>
            </a:r>
            <a:r>
              <a:rPr lang="en-GB" b="1" dirty="0" err="1">
                <a:solidFill>
                  <a:srgbClr val="C00000"/>
                </a:solidFill>
              </a:rPr>
              <a:t>city.id</a:t>
            </a:r>
            <a:r>
              <a:rPr lang="en-GB" b="1" dirty="0">
                <a:solidFill>
                  <a:srgbClr val="C00000"/>
                </a:solidFill>
              </a:rPr>
              <a:t>}`</a:t>
            </a:r>
            <a:r>
              <a:rPr lang="en-US" dirty="0"/>
              <a:t>,</a:t>
            </a:r>
          </a:p>
          <a:p>
            <a:r>
              <a:rPr lang="en-US" dirty="0"/>
              <a:t>                 </a:t>
            </a:r>
            <a:r>
              <a:rPr lang="en-US" b="1" dirty="0" err="1"/>
              <a:t>JSON.stringify</a:t>
            </a:r>
            <a:r>
              <a:rPr lang="en-US" dirty="0"/>
              <a:t>(city),</a:t>
            </a:r>
          </a:p>
          <a:p>
            <a:r>
              <a:rPr lang="en-US" dirty="0"/>
              <a:t>                 headers)</a:t>
            </a:r>
          </a:p>
          <a:p>
            <a:r>
              <a:rPr lang="en-US"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6779757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Delete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1765300" y="1190625"/>
            <a:ext cx="7545859" cy="3901068"/>
          </a:xfrm>
        </p:spPr>
        <p:txBody>
          <a:bodyPr/>
          <a:lstStyle/>
          <a:p>
            <a:endParaRPr lang="en-US" dirty="0"/>
          </a:p>
          <a:p>
            <a:r>
              <a:rPr lang="en-US" dirty="0"/>
              <a:t> </a:t>
            </a:r>
          </a:p>
          <a:p>
            <a:endParaRPr lang="en-US" dirty="0"/>
          </a:p>
          <a:p>
            <a:r>
              <a:rPr lang="en-US" b="1" dirty="0" err="1">
                <a:solidFill>
                  <a:srgbClr val="C00000"/>
                </a:solidFill>
              </a:rPr>
              <a:t>deleteCity</a:t>
            </a:r>
            <a:r>
              <a:rPr lang="en-US" dirty="0"/>
              <a:t>(city) {</a:t>
            </a:r>
          </a:p>
          <a:p>
            <a:endParaRPr lang="en-US" dirty="0"/>
          </a:p>
          <a:p>
            <a:r>
              <a:rPr lang="en-US" dirty="0"/>
              <a:t>	return </a:t>
            </a:r>
            <a:r>
              <a:rPr lang="en-US" b="1" dirty="0" err="1">
                <a:solidFill>
                  <a:srgbClr val="FF0000"/>
                </a:solidFill>
              </a:rPr>
              <a:t>this.http.delete</a:t>
            </a:r>
            <a:r>
              <a:rPr lang="en-US" dirty="0"/>
              <a:t>(</a:t>
            </a:r>
            <a:r>
              <a:rPr lang="en-US" dirty="0" err="1"/>
              <a:t>url</a:t>
            </a:r>
            <a:r>
              <a:rPr lang="en-US" dirty="0"/>
              <a:t> +</a:t>
            </a:r>
            <a:r>
              <a:rPr lang="en-GB" dirty="0"/>
              <a:t> </a:t>
            </a:r>
            <a:r>
              <a:rPr lang="en-GB" b="1" dirty="0">
                <a:solidFill>
                  <a:srgbClr val="C00000"/>
                </a:solidFill>
              </a:rPr>
              <a:t>`/${</a:t>
            </a:r>
            <a:r>
              <a:rPr lang="en-GB" b="1" dirty="0" err="1">
                <a:solidFill>
                  <a:srgbClr val="C00000"/>
                </a:solidFill>
              </a:rPr>
              <a:t>city.id</a:t>
            </a:r>
            <a:r>
              <a:rPr lang="en-GB" b="1" dirty="0">
                <a:solidFill>
                  <a:srgbClr val="C00000"/>
                </a:solidFill>
              </a:rPr>
              <a:t>}`</a:t>
            </a:r>
            <a:r>
              <a:rPr lang="en-US" dirty="0"/>
              <a:t>)</a:t>
            </a:r>
          </a:p>
          <a:p>
            <a:endParaRPr lang="en-US" dirty="0"/>
          </a:p>
          <a:p>
            <a:r>
              <a:rPr lang="en-US"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999490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431F1-B40F-5F4A-864D-7170EC43685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34BF4E2-4565-6347-9DA5-59835C0B7719}"/>
              </a:ext>
            </a:extLst>
          </p:cNvPr>
          <p:cNvSpPr>
            <a:spLocks noGrp="1"/>
          </p:cNvSpPr>
          <p:nvPr>
            <p:ph type="body" idx="1"/>
          </p:nvPr>
        </p:nvSpPr>
        <p:spPr>
          <a:xfrm>
            <a:off x="811770" y="1183666"/>
            <a:ext cx="9069859" cy="300082"/>
          </a:xfrm>
        </p:spPr>
        <p:txBody>
          <a:bodyPr/>
          <a:lstStyle/>
          <a:p>
            <a:endParaRPr lang="en-US" dirty="0"/>
          </a:p>
        </p:txBody>
      </p:sp>
      <p:sp>
        <p:nvSpPr>
          <p:cNvPr id="4" name="Rectangle 3">
            <a:extLst>
              <a:ext uri="{FF2B5EF4-FFF2-40B4-BE49-F238E27FC236}">
                <a16:creationId xmlns:a16="http://schemas.microsoft.com/office/drawing/2014/main" id="{7C7FC500-6F0C-1B47-B6BA-FBF6C244E2F4}"/>
              </a:ext>
            </a:extLst>
          </p:cNvPr>
          <p:cNvSpPr/>
          <p:nvPr/>
        </p:nvSpPr>
        <p:spPr>
          <a:xfrm>
            <a:off x="2729229" y="3019425"/>
            <a:ext cx="5234939" cy="679610"/>
          </a:xfrm>
          <a:prstGeom prst="rect">
            <a:avLst/>
          </a:prstGeom>
        </p:spPr>
        <p:txBody>
          <a:bodyPr wrap="square">
            <a:spAutoFit/>
          </a:bodyPr>
          <a:lstStyle/>
          <a:p>
            <a:pPr marL="12700" algn="ctr">
              <a:lnSpc>
                <a:spcPts val="5030"/>
              </a:lnSpc>
            </a:pPr>
            <a:r>
              <a:rPr lang="en-US" sz="4000" b="1" spc="-85" dirty="0">
                <a:latin typeface="Verdana"/>
                <a:cs typeface="Verdana"/>
              </a:rPr>
              <a:t>CRUD application</a:t>
            </a:r>
            <a:endParaRPr lang="en-US" sz="4000" b="1" dirty="0">
              <a:latin typeface="Verdana"/>
              <a:cs typeface="Verdana"/>
            </a:endParaRPr>
          </a:p>
        </p:txBody>
      </p:sp>
      <p:sp>
        <p:nvSpPr>
          <p:cNvPr id="6" name="object 4">
            <a:extLst>
              <a:ext uri="{FF2B5EF4-FFF2-40B4-BE49-F238E27FC236}">
                <a16:creationId xmlns:a16="http://schemas.microsoft.com/office/drawing/2014/main" id="{AA8B6B83-ABF9-A648-BBDD-567CBC2CA97D}"/>
              </a:ext>
            </a:extLst>
          </p:cNvPr>
          <p:cNvSpPr/>
          <p:nvPr/>
        </p:nvSpPr>
        <p:spPr>
          <a:xfrm>
            <a:off x="1305949" y="4917951"/>
            <a:ext cx="2522223" cy="1835657"/>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11812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076081" y="223727"/>
            <a:ext cx="3099419"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Dat</a:t>
            </a:r>
            <a:r>
              <a:rPr sz="4200" b="1" dirty="0">
                <a:latin typeface="Verdana"/>
                <a:cs typeface="Verdana"/>
              </a:rPr>
              <a:t>a</a:t>
            </a:r>
            <a:r>
              <a:rPr sz="4200" b="1" spc="254" dirty="0">
                <a:latin typeface="Times New Roman"/>
                <a:cs typeface="Times New Roman"/>
              </a:rPr>
              <a:t> </a:t>
            </a:r>
            <a:r>
              <a:rPr sz="4200" b="1" spc="-85" dirty="0">
                <a:latin typeface="Verdana"/>
                <a:cs typeface="Verdana"/>
              </a:rPr>
              <a:t>flow</a:t>
            </a:r>
            <a:endParaRPr sz="4200" b="1" dirty="0">
              <a:latin typeface="Verdana"/>
              <a:cs typeface="Verdana"/>
            </a:endParaRPr>
          </a:p>
        </p:txBody>
      </p:sp>
      <p:sp>
        <p:nvSpPr>
          <p:cNvPr id="3" name="object 3"/>
          <p:cNvSpPr/>
          <p:nvPr/>
        </p:nvSpPr>
        <p:spPr>
          <a:xfrm>
            <a:off x="1241941" y="1511817"/>
            <a:ext cx="2774950" cy="2536825"/>
          </a:xfrm>
          <a:custGeom>
            <a:avLst/>
            <a:gdLst/>
            <a:ahLst/>
            <a:cxnLst/>
            <a:rect l="l" t="t" r="r" b="b"/>
            <a:pathLst>
              <a:path w="2774950" h="2536825">
                <a:moveTo>
                  <a:pt x="0" y="2536697"/>
                </a:moveTo>
                <a:lnTo>
                  <a:pt x="2774441" y="2536697"/>
                </a:lnTo>
                <a:lnTo>
                  <a:pt x="2774441" y="0"/>
                </a:lnTo>
                <a:lnTo>
                  <a:pt x="0" y="0"/>
                </a:lnTo>
                <a:lnTo>
                  <a:pt x="0" y="2536697"/>
                </a:lnTo>
                <a:close/>
              </a:path>
            </a:pathLst>
          </a:custGeom>
          <a:solidFill>
            <a:srgbClr val="009973"/>
          </a:solidFill>
        </p:spPr>
        <p:txBody>
          <a:bodyPr wrap="square" lIns="0" tIns="0" rIns="0" bIns="0" rtlCol="0"/>
          <a:lstStyle/>
          <a:p>
            <a:endParaRPr/>
          </a:p>
        </p:txBody>
      </p:sp>
      <p:sp>
        <p:nvSpPr>
          <p:cNvPr id="4" name="object 4"/>
          <p:cNvSpPr txBox="1"/>
          <p:nvPr/>
        </p:nvSpPr>
        <p:spPr>
          <a:xfrm>
            <a:off x="1971423" y="2300783"/>
            <a:ext cx="1315720" cy="1008380"/>
          </a:xfrm>
          <a:prstGeom prst="rect">
            <a:avLst/>
          </a:prstGeom>
        </p:spPr>
        <p:txBody>
          <a:bodyPr vert="horz" wrap="square" lIns="0" tIns="0" rIns="0" bIns="0" rtlCol="0">
            <a:spAutoFit/>
          </a:bodyPr>
          <a:lstStyle/>
          <a:p>
            <a:pPr algn="ctr">
              <a:lnSpc>
                <a:spcPct val="100000"/>
              </a:lnSpc>
            </a:pPr>
            <a:r>
              <a:rPr sz="3000" dirty="0">
                <a:solidFill>
                  <a:srgbClr val="FFFFFF"/>
                </a:solidFill>
                <a:latin typeface="Verdana"/>
                <a:cs typeface="Verdana"/>
              </a:rPr>
              <a:t>View</a:t>
            </a:r>
            <a:endParaRPr sz="3000">
              <a:latin typeface="Verdana"/>
              <a:cs typeface="Verdana"/>
            </a:endParaRPr>
          </a:p>
          <a:p>
            <a:pPr algn="ctr">
              <a:lnSpc>
                <a:spcPct val="100000"/>
              </a:lnSpc>
              <a:spcBef>
                <a:spcPts val="1115"/>
              </a:spcBef>
            </a:pPr>
            <a:r>
              <a:rPr sz="3000" dirty="0">
                <a:solidFill>
                  <a:srgbClr val="FFFFFF"/>
                </a:solidFill>
                <a:latin typeface="Verdana"/>
                <a:cs typeface="Verdana"/>
              </a:rPr>
              <a:t>{{…}}</a:t>
            </a:r>
            <a:endParaRPr sz="3000">
              <a:latin typeface="Verdana"/>
              <a:cs typeface="Verdana"/>
            </a:endParaRPr>
          </a:p>
        </p:txBody>
      </p:sp>
      <p:sp>
        <p:nvSpPr>
          <p:cNvPr id="5" name="object 5"/>
          <p:cNvSpPr/>
          <p:nvPr/>
        </p:nvSpPr>
        <p:spPr>
          <a:xfrm>
            <a:off x="4438527" y="1511817"/>
            <a:ext cx="2774950" cy="2536825"/>
          </a:xfrm>
          <a:custGeom>
            <a:avLst/>
            <a:gdLst/>
            <a:ahLst/>
            <a:cxnLst/>
            <a:rect l="l" t="t" r="r" b="b"/>
            <a:pathLst>
              <a:path w="2774950" h="2536825">
                <a:moveTo>
                  <a:pt x="0" y="2536697"/>
                </a:moveTo>
                <a:lnTo>
                  <a:pt x="2774441" y="2536697"/>
                </a:lnTo>
                <a:lnTo>
                  <a:pt x="2774441" y="0"/>
                </a:lnTo>
                <a:lnTo>
                  <a:pt x="0" y="0"/>
                </a:lnTo>
                <a:lnTo>
                  <a:pt x="0" y="2536697"/>
                </a:lnTo>
                <a:close/>
              </a:path>
            </a:pathLst>
          </a:custGeom>
          <a:solidFill>
            <a:srgbClr val="009973"/>
          </a:solidFill>
        </p:spPr>
        <p:txBody>
          <a:bodyPr wrap="square" lIns="0" tIns="0" rIns="0" bIns="0" rtlCol="0"/>
          <a:lstStyle/>
          <a:p>
            <a:endParaRPr/>
          </a:p>
        </p:txBody>
      </p:sp>
      <p:sp>
        <p:nvSpPr>
          <p:cNvPr id="6" name="object 6"/>
          <p:cNvSpPr txBox="1"/>
          <p:nvPr/>
        </p:nvSpPr>
        <p:spPr>
          <a:xfrm>
            <a:off x="4573678" y="2244674"/>
            <a:ext cx="2501900" cy="1125855"/>
          </a:xfrm>
          <a:prstGeom prst="rect">
            <a:avLst/>
          </a:prstGeom>
        </p:spPr>
        <p:txBody>
          <a:bodyPr vert="horz" wrap="square" lIns="0" tIns="0" rIns="0" bIns="0" rtlCol="0">
            <a:spAutoFit/>
          </a:bodyPr>
          <a:lstStyle/>
          <a:p>
            <a:pPr marL="12700" marR="5080" indent="502920">
              <a:lnSpc>
                <a:spcPct val="131300"/>
              </a:lnSpc>
            </a:pPr>
            <a:r>
              <a:rPr sz="3350" spc="10" dirty="0">
                <a:solidFill>
                  <a:srgbClr val="FFFFFF"/>
                </a:solidFill>
                <a:latin typeface="Verdana"/>
                <a:cs typeface="Verdana"/>
              </a:rPr>
              <a:t>Clas</a:t>
            </a:r>
            <a:r>
              <a:rPr sz="3350" spc="15" dirty="0">
                <a:solidFill>
                  <a:srgbClr val="FFFFFF"/>
                </a:solidFill>
                <a:latin typeface="Verdana"/>
                <a:cs typeface="Verdana"/>
              </a:rPr>
              <a:t>s</a:t>
            </a:r>
            <a:r>
              <a:rPr sz="3350" spc="370" dirty="0">
                <a:solidFill>
                  <a:srgbClr val="FFFFFF"/>
                </a:solidFill>
                <a:latin typeface="Times New Roman"/>
                <a:cs typeface="Times New Roman"/>
              </a:rPr>
              <a:t> </a:t>
            </a:r>
            <a:r>
              <a:rPr sz="3350" spc="15" dirty="0">
                <a:solidFill>
                  <a:srgbClr val="FFFFFF"/>
                </a:solidFill>
                <a:latin typeface="Verdana"/>
                <a:cs typeface="Verdana"/>
              </a:rPr>
              <a:t>/</a:t>
            </a:r>
            <a:r>
              <a:rPr sz="3350" spc="5" dirty="0">
                <a:solidFill>
                  <a:srgbClr val="FFFFFF"/>
                </a:solidFill>
                <a:latin typeface="Times New Roman"/>
                <a:cs typeface="Times New Roman"/>
              </a:rPr>
              <a:t> </a:t>
            </a:r>
            <a:r>
              <a:rPr sz="3350" spc="15" dirty="0">
                <a:solidFill>
                  <a:srgbClr val="FFFFFF"/>
                </a:solidFill>
                <a:latin typeface="Verdana"/>
                <a:cs typeface="Verdana"/>
              </a:rPr>
              <a:t>Component</a:t>
            </a:r>
            <a:endParaRPr sz="3350">
              <a:latin typeface="Verdana"/>
              <a:cs typeface="Verdana"/>
            </a:endParaRPr>
          </a:p>
        </p:txBody>
      </p:sp>
      <p:sp>
        <p:nvSpPr>
          <p:cNvPr id="7" name="object 7"/>
          <p:cNvSpPr/>
          <p:nvPr/>
        </p:nvSpPr>
        <p:spPr>
          <a:xfrm>
            <a:off x="7702174" y="1511817"/>
            <a:ext cx="2775585" cy="2536825"/>
          </a:xfrm>
          <a:custGeom>
            <a:avLst/>
            <a:gdLst/>
            <a:ahLst/>
            <a:cxnLst/>
            <a:rect l="l" t="t" r="r" b="b"/>
            <a:pathLst>
              <a:path w="2775584" h="2536825">
                <a:moveTo>
                  <a:pt x="0" y="2536697"/>
                </a:moveTo>
                <a:lnTo>
                  <a:pt x="2775203" y="2536697"/>
                </a:lnTo>
                <a:lnTo>
                  <a:pt x="2775203" y="0"/>
                </a:lnTo>
                <a:lnTo>
                  <a:pt x="0" y="0"/>
                </a:lnTo>
                <a:lnTo>
                  <a:pt x="0" y="2536697"/>
                </a:lnTo>
                <a:close/>
              </a:path>
            </a:pathLst>
          </a:custGeom>
          <a:solidFill>
            <a:srgbClr val="009973"/>
          </a:solidFill>
        </p:spPr>
        <p:txBody>
          <a:bodyPr wrap="square" lIns="0" tIns="0" rIns="0" bIns="0" rtlCol="0"/>
          <a:lstStyle/>
          <a:p>
            <a:endParaRPr/>
          </a:p>
        </p:txBody>
      </p:sp>
      <p:sp>
        <p:nvSpPr>
          <p:cNvPr id="8" name="object 8"/>
          <p:cNvSpPr txBox="1"/>
          <p:nvPr/>
        </p:nvSpPr>
        <p:spPr>
          <a:xfrm>
            <a:off x="8283848" y="2579954"/>
            <a:ext cx="1612900" cy="455295"/>
          </a:xfrm>
          <a:prstGeom prst="rect">
            <a:avLst/>
          </a:prstGeom>
        </p:spPr>
        <p:txBody>
          <a:bodyPr vert="horz" wrap="square" lIns="0" tIns="0" rIns="0" bIns="0" rtlCol="0">
            <a:spAutoFit/>
          </a:bodyPr>
          <a:lstStyle/>
          <a:p>
            <a:pPr marL="12700">
              <a:lnSpc>
                <a:spcPct val="100000"/>
              </a:lnSpc>
            </a:pPr>
            <a:r>
              <a:rPr sz="3350" dirty="0">
                <a:solidFill>
                  <a:srgbClr val="FFFFFF"/>
                </a:solidFill>
                <a:latin typeface="Verdana"/>
                <a:cs typeface="Verdana"/>
              </a:rPr>
              <a:t>Service</a:t>
            </a:r>
            <a:endParaRPr sz="3350">
              <a:latin typeface="Verdana"/>
              <a:cs typeface="Verdana"/>
            </a:endParaRPr>
          </a:p>
        </p:txBody>
      </p:sp>
      <p:sp>
        <p:nvSpPr>
          <p:cNvPr id="9" name="object 9"/>
          <p:cNvSpPr/>
          <p:nvPr/>
        </p:nvSpPr>
        <p:spPr>
          <a:xfrm>
            <a:off x="3718438" y="2169423"/>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1167"/>
                </a:lnTo>
                <a:lnTo>
                  <a:pt x="737615" y="0"/>
                </a:lnTo>
                <a:close/>
              </a:path>
            </a:pathLst>
          </a:custGeom>
          <a:solidFill>
            <a:srgbClr val="00CC99"/>
          </a:solidFill>
        </p:spPr>
        <p:txBody>
          <a:bodyPr wrap="square" lIns="0" tIns="0" rIns="0" bIns="0" rtlCol="0"/>
          <a:lstStyle/>
          <a:p>
            <a:endParaRPr/>
          </a:p>
        </p:txBody>
      </p:sp>
      <p:sp>
        <p:nvSpPr>
          <p:cNvPr id="10" name="object 10"/>
          <p:cNvSpPr/>
          <p:nvPr/>
        </p:nvSpPr>
        <p:spPr>
          <a:xfrm>
            <a:off x="3713103" y="2157231"/>
            <a:ext cx="951230" cy="426084"/>
          </a:xfrm>
          <a:custGeom>
            <a:avLst/>
            <a:gdLst/>
            <a:ahLst/>
            <a:cxnLst/>
            <a:rect l="l" t="t" r="r" b="b"/>
            <a:pathLst>
              <a:path w="951229" h="426085">
                <a:moveTo>
                  <a:pt x="737615" y="313181"/>
                </a:moveTo>
                <a:lnTo>
                  <a:pt x="737615" y="425957"/>
                </a:lnTo>
                <a:lnTo>
                  <a:pt x="749851"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5743" y="213352"/>
                </a:moveTo>
                <a:lnTo>
                  <a:pt x="748283" y="400811"/>
                </a:lnTo>
                <a:lnTo>
                  <a:pt x="748283" y="413765"/>
                </a:lnTo>
                <a:lnTo>
                  <a:pt x="749851" y="413765"/>
                </a:lnTo>
                <a:lnTo>
                  <a:pt x="947152" y="217169"/>
                </a:lnTo>
                <a:lnTo>
                  <a:pt x="939545" y="217169"/>
                </a:lnTo>
                <a:lnTo>
                  <a:pt x="935743" y="213352"/>
                </a:lnTo>
                <a:close/>
              </a:path>
              <a:path w="951229" h="426085">
                <a:moveTo>
                  <a:pt x="737615" y="107441"/>
                </a:moveTo>
                <a:lnTo>
                  <a:pt x="0" y="107441"/>
                </a:lnTo>
                <a:lnTo>
                  <a:pt x="0" y="318515"/>
                </a:lnTo>
                <a:lnTo>
                  <a:pt x="737615" y="318515"/>
                </a:lnTo>
                <a:lnTo>
                  <a:pt x="737615" y="313181"/>
                </a:lnTo>
                <a:lnTo>
                  <a:pt x="9905" y="313181"/>
                </a:lnTo>
                <a:lnTo>
                  <a:pt x="5333" y="308609"/>
                </a:lnTo>
                <a:lnTo>
                  <a:pt x="9905" y="308609"/>
                </a:lnTo>
                <a:lnTo>
                  <a:pt x="9905" y="118109"/>
                </a:lnTo>
                <a:lnTo>
                  <a:pt x="5333" y="118109"/>
                </a:lnTo>
                <a:lnTo>
                  <a:pt x="9905" y="112775"/>
                </a:lnTo>
                <a:lnTo>
                  <a:pt x="737615" y="112775"/>
                </a:lnTo>
                <a:lnTo>
                  <a:pt x="737615" y="107441"/>
                </a:lnTo>
                <a:close/>
              </a:path>
              <a:path w="951229" h="426085">
                <a:moveTo>
                  <a:pt x="748283" y="308609"/>
                </a:moveTo>
                <a:lnTo>
                  <a:pt x="9905" y="308609"/>
                </a:lnTo>
                <a:lnTo>
                  <a:pt x="9905" y="313181"/>
                </a:lnTo>
                <a:lnTo>
                  <a:pt x="737615" y="313181"/>
                </a:lnTo>
                <a:lnTo>
                  <a:pt x="742949" y="318515"/>
                </a:lnTo>
                <a:lnTo>
                  <a:pt x="748283" y="318515"/>
                </a:lnTo>
                <a:lnTo>
                  <a:pt x="748283" y="308609"/>
                </a:lnTo>
                <a:close/>
              </a:path>
              <a:path w="951229" h="426085">
                <a:moveTo>
                  <a:pt x="9905" y="308609"/>
                </a:moveTo>
                <a:lnTo>
                  <a:pt x="5333" y="308609"/>
                </a:lnTo>
                <a:lnTo>
                  <a:pt x="9905" y="313181"/>
                </a:lnTo>
                <a:lnTo>
                  <a:pt x="9905" y="308609"/>
                </a:lnTo>
                <a:close/>
              </a:path>
              <a:path w="951229" h="426085">
                <a:moveTo>
                  <a:pt x="939545" y="209549"/>
                </a:moveTo>
                <a:lnTo>
                  <a:pt x="935743" y="213352"/>
                </a:lnTo>
                <a:lnTo>
                  <a:pt x="939545" y="217169"/>
                </a:lnTo>
                <a:lnTo>
                  <a:pt x="939545" y="209549"/>
                </a:lnTo>
                <a:close/>
              </a:path>
              <a:path w="951229" h="426085">
                <a:moveTo>
                  <a:pt x="947165" y="209549"/>
                </a:moveTo>
                <a:lnTo>
                  <a:pt x="939545" y="209549"/>
                </a:lnTo>
                <a:lnTo>
                  <a:pt x="939545" y="217169"/>
                </a:lnTo>
                <a:lnTo>
                  <a:pt x="947152" y="217169"/>
                </a:lnTo>
                <a:lnTo>
                  <a:pt x="950975" y="213359"/>
                </a:lnTo>
                <a:lnTo>
                  <a:pt x="947165" y="209549"/>
                </a:lnTo>
                <a:close/>
              </a:path>
              <a:path w="951229" h="426085">
                <a:moveTo>
                  <a:pt x="749807" y="12191"/>
                </a:moveTo>
                <a:lnTo>
                  <a:pt x="748283" y="12191"/>
                </a:lnTo>
                <a:lnTo>
                  <a:pt x="748283" y="25180"/>
                </a:lnTo>
                <a:lnTo>
                  <a:pt x="935743" y="213352"/>
                </a:lnTo>
                <a:lnTo>
                  <a:pt x="939545" y="209549"/>
                </a:lnTo>
                <a:lnTo>
                  <a:pt x="947165" y="209549"/>
                </a:lnTo>
                <a:lnTo>
                  <a:pt x="749807" y="12191"/>
                </a:lnTo>
                <a:close/>
              </a:path>
              <a:path w="951229" h="426085">
                <a:moveTo>
                  <a:pt x="9905" y="112775"/>
                </a:moveTo>
                <a:lnTo>
                  <a:pt x="5333" y="118109"/>
                </a:lnTo>
                <a:lnTo>
                  <a:pt x="9905" y="118109"/>
                </a:lnTo>
                <a:lnTo>
                  <a:pt x="9905" y="112775"/>
                </a:lnTo>
                <a:close/>
              </a:path>
              <a:path w="951229" h="426085">
                <a:moveTo>
                  <a:pt x="748283" y="107441"/>
                </a:moveTo>
                <a:lnTo>
                  <a:pt x="742949" y="107441"/>
                </a:lnTo>
                <a:lnTo>
                  <a:pt x="737615" y="112775"/>
                </a:lnTo>
                <a:lnTo>
                  <a:pt x="9905" y="112775"/>
                </a:lnTo>
                <a:lnTo>
                  <a:pt x="9905" y="118109"/>
                </a:lnTo>
                <a:lnTo>
                  <a:pt x="748283" y="118109"/>
                </a:lnTo>
                <a:lnTo>
                  <a:pt x="748283" y="107441"/>
                </a:lnTo>
                <a:close/>
              </a:path>
              <a:path w="951229" h="426085">
                <a:moveTo>
                  <a:pt x="737615" y="0"/>
                </a:moveTo>
                <a:lnTo>
                  <a:pt x="737615" y="112775"/>
                </a:lnTo>
                <a:lnTo>
                  <a:pt x="742949" y="107441"/>
                </a:lnTo>
                <a:lnTo>
                  <a:pt x="748283" y="107441"/>
                </a:lnTo>
                <a:lnTo>
                  <a:pt x="748283" y="25180"/>
                </a:lnTo>
                <a:lnTo>
                  <a:pt x="739139" y="16001"/>
                </a:lnTo>
                <a:lnTo>
                  <a:pt x="748283" y="12191"/>
                </a:lnTo>
                <a:lnTo>
                  <a:pt x="749807" y="12191"/>
                </a:lnTo>
                <a:lnTo>
                  <a:pt x="737615" y="0"/>
                </a:lnTo>
                <a:close/>
              </a:path>
              <a:path w="951229" h="426085">
                <a:moveTo>
                  <a:pt x="748283" y="12191"/>
                </a:moveTo>
                <a:lnTo>
                  <a:pt x="739139" y="16001"/>
                </a:lnTo>
                <a:lnTo>
                  <a:pt x="748283" y="25180"/>
                </a:lnTo>
                <a:lnTo>
                  <a:pt x="748283" y="12191"/>
                </a:lnTo>
                <a:close/>
              </a:path>
            </a:pathLst>
          </a:custGeom>
          <a:solidFill>
            <a:srgbClr val="000000"/>
          </a:solidFill>
        </p:spPr>
        <p:txBody>
          <a:bodyPr wrap="square" lIns="0" tIns="0" rIns="0" bIns="0" rtlCol="0"/>
          <a:lstStyle/>
          <a:p>
            <a:endParaRPr/>
          </a:p>
        </p:txBody>
      </p:sp>
      <p:sp>
        <p:nvSpPr>
          <p:cNvPr id="11" name="object 11"/>
          <p:cNvSpPr/>
          <p:nvPr/>
        </p:nvSpPr>
        <p:spPr>
          <a:xfrm>
            <a:off x="7070476" y="2169423"/>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1167"/>
                </a:lnTo>
                <a:lnTo>
                  <a:pt x="737615" y="0"/>
                </a:lnTo>
                <a:close/>
              </a:path>
            </a:pathLst>
          </a:custGeom>
          <a:solidFill>
            <a:srgbClr val="00CC99"/>
          </a:solidFill>
        </p:spPr>
        <p:txBody>
          <a:bodyPr wrap="square" lIns="0" tIns="0" rIns="0" bIns="0" rtlCol="0"/>
          <a:lstStyle/>
          <a:p>
            <a:endParaRPr/>
          </a:p>
        </p:txBody>
      </p:sp>
      <p:sp>
        <p:nvSpPr>
          <p:cNvPr id="12" name="object 12"/>
          <p:cNvSpPr/>
          <p:nvPr/>
        </p:nvSpPr>
        <p:spPr>
          <a:xfrm>
            <a:off x="7065141" y="2157231"/>
            <a:ext cx="951230" cy="426084"/>
          </a:xfrm>
          <a:custGeom>
            <a:avLst/>
            <a:gdLst/>
            <a:ahLst/>
            <a:cxnLst/>
            <a:rect l="l" t="t" r="r" b="b"/>
            <a:pathLst>
              <a:path w="951229" h="426085">
                <a:moveTo>
                  <a:pt x="737615" y="313181"/>
                </a:moveTo>
                <a:lnTo>
                  <a:pt x="737615" y="425957"/>
                </a:lnTo>
                <a:lnTo>
                  <a:pt x="749851"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6116" y="212978"/>
                </a:moveTo>
                <a:lnTo>
                  <a:pt x="748283" y="400811"/>
                </a:lnTo>
                <a:lnTo>
                  <a:pt x="748283" y="413765"/>
                </a:lnTo>
                <a:lnTo>
                  <a:pt x="749851" y="413765"/>
                </a:lnTo>
                <a:lnTo>
                  <a:pt x="947917" y="216407"/>
                </a:lnTo>
                <a:lnTo>
                  <a:pt x="939545" y="216407"/>
                </a:lnTo>
                <a:lnTo>
                  <a:pt x="936116" y="212978"/>
                </a:lnTo>
                <a:close/>
              </a:path>
              <a:path w="951229" h="426085">
                <a:moveTo>
                  <a:pt x="737615" y="107441"/>
                </a:moveTo>
                <a:lnTo>
                  <a:pt x="0" y="107441"/>
                </a:lnTo>
                <a:lnTo>
                  <a:pt x="0" y="318515"/>
                </a:lnTo>
                <a:lnTo>
                  <a:pt x="737615" y="318515"/>
                </a:lnTo>
                <a:lnTo>
                  <a:pt x="737615" y="313181"/>
                </a:lnTo>
                <a:lnTo>
                  <a:pt x="9905" y="313181"/>
                </a:lnTo>
                <a:lnTo>
                  <a:pt x="5333" y="308609"/>
                </a:lnTo>
                <a:lnTo>
                  <a:pt x="9905" y="308609"/>
                </a:lnTo>
                <a:lnTo>
                  <a:pt x="9905" y="118109"/>
                </a:lnTo>
                <a:lnTo>
                  <a:pt x="5333" y="118109"/>
                </a:lnTo>
                <a:lnTo>
                  <a:pt x="9905" y="112775"/>
                </a:lnTo>
                <a:lnTo>
                  <a:pt x="737615" y="112775"/>
                </a:lnTo>
                <a:lnTo>
                  <a:pt x="737615" y="107441"/>
                </a:lnTo>
                <a:close/>
              </a:path>
              <a:path w="951229" h="426085">
                <a:moveTo>
                  <a:pt x="748283" y="308609"/>
                </a:moveTo>
                <a:lnTo>
                  <a:pt x="9905" y="308609"/>
                </a:lnTo>
                <a:lnTo>
                  <a:pt x="9905" y="313181"/>
                </a:lnTo>
                <a:lnTo>
                  <a:pt x="737615" y="313181"/>
                </a:lnTo>
                <a:lnTo>
                  <a:pt x="742949" y="318515"/>
                </a:lnTo>
                <a:lnTo>
                  <a:pt x="748283" y="318515"/>
                </a:lnTo>
                <a:lnTo>
                  <a:pt x="748283" y="308609"/>
                </a:lnTo>
                <a:close/>
              </a:path>
              <a:path w="951229" h="426085">
                <a:moveTo>
                  <a:pt x="9905" y="308609"/>
                </a:moveTo>
                <a:lnTo>
                  <a:pt x="5333" y="308609"/>
                </a:lnTo>
                <a:lnTo>
                  <a:pt x="9905" y="313181"/>
                </a:lnTo>
                <a:lnTo>
                  <a:pt x="9905" y="308609"/>
                </a:lnTo>
                <a:close/>
              </a:path>
              <a:path w="951229" h="426085">
                <a:moveTo>
                  <a:pt x="939545" y="209549"/>
                </a:moveTo>
                <a:lnTo>
                  <a:pt x="936116" y="212978"/>
                </a:lnTo>
                <a:lnTo>
                  <a:pt x="939545" y="216407"/>
                </a:lnTo>
                <a:lnTo>
                  <a:pt x="939545" y="209549"/>
                </a:lnTo>
                <a:close/>
              </a:path>
              <a:path w="951229" h="426085">
                <a:moveTo>
                  <a:pt x="947165" y="209549"/>
                </a:moveTo>
                <a:lnTo>
                  <a:pt x="939545" y="209549"/>
                </a:lnTo>
                <a:lnTo>
                  <a:pt x="939545" y="216407"/>
                </a:lnTo>
                <a:lnTo>
                  <a:pt x="947917" y="216407"/>
                </a:lnTo>
                <a:lnTo>
                  <a:pt x="950975" y="213359"/>
                </a:lnTo>
                <a:lnTo>
                  <a:pt x="947165" y="209549"/>
                </a:lnTo>
                <a:close/>
              </a:path>
              <a:path w="951229" h="426085">
                <a:moveTo>
                  <a:pt x="749807" y="12191"/>
                </a:moveTo>
                <a:lnTo>
                  <a:pt x="748283" y="12191"/>
                </a:lnTo>
                <a:lnTo>
                  <a:pt x="748283" y="25145"/>
                </a:lnTo>
                <a:lnTo>
                  <a:pt x="936116" y="212978"/>
                </a:lnTo>
                <a:lnTo>
                  <a:pt x="939545" y="209549"/>
                </a:lnTo>
                <a:lnTo>
                  <a:pt x="947165" y="209549"/>
                </a:lnTo>
                <a:lnTo>
                  <a:pt x="749807" y="12191"/>
                </a:lnTo>
                <a:close/>
              </a:path>
              <a:path w="951229" h="426085">
                <a:moveTo>
                  <a:pt x="9905" y="112775"/>
                </a:moveTo>
                <a:lnTo>
                  <a:pt x="5333" y="118109"/>
                </a:lnTo>
                <a:lnTo>
                  <a:pt x="9905" y="118109"/>
                </a:lnTo>
                <a:lnTo>
                  <a:pt x="9905" y="112775"/>
                </a:lnTo>
                <a:close/>
              </a:path>
              <a:path w="951229" h="426085">
                <a:moveTo>
                  <a:pt x="748283" y="107441"/>
                </a:moveTo>
                <a:lnTo>
                  <a:pt x="742949" y="107441"/>
                </a:lnTo>
                <a:lnTo>
                  <a:pt x="737615" y="112775"/>
                </a:lnTo>
                <a:lnTo>
                  <a:pt x="9905" y="112775"/>
                </a:lnTo>
                <a:lnTo>
                  <a:pt x="9905" y="118109"/>
                </a:lnTo>
                <a:lnTo>
                  <a:pt x="748283" y="118109"/>
                </a:lnTo>
                <a:lnTo>
                  <a:pt x="748283" y="107441"/>
                </a:lnTo>
                <a:close/>
              </a:path>
              <a:path w="951229" h="426085">
                <a:moveTo>
                  <a:pt x="737615" y="0"/>
                </a:moveTo>
                <a:lnTo>
                  <a:pt x="737615" y="112775"/>
                </a:lnTo>
                <a:lnTo>
                  <a:pt x="742949" y="107441"/>
                </a:lnTo>
                <a:lnTo>
                  <a:pt x="748283" y="107441"/>
                </a:lnTo>
                <a:lnTo>
                  <a:pt x="748283" y="25145"/>
                </a:lnTo>
                <a:lnTo>
                  <a:pt x="739139" y="16001"/>
                </a:lnTo>
                <a:lnTo>
                  <a:pt x="748283" y="12191"/>
                </a:lnTo>
                <a:lnTo>
                  <a:pt x="749807" y="12191"/>
                </a:lnTo>
                <a:lnTo>
                  <a:pt x="737615" y="0"/>
                </a:lnTo>
                <a:close/>
              </a:path>
              <a:path w="951229" h="426085">
                <a:moveTo>
                  <a:pt x="748283" y="12191"/>
                </a:moveTo>
                <a:lnTo>
                  <a:pt x="739139" y="16001"/>
                </a:lnTo>
                <a:lnTo>
                  <a:pt x="748283" y="25145"/>
                </a:lnTo>
                <a:lnTo>
                  <a:pt x="748283" y="12191"/>
                </a:lnTo>
                <a:close/>
              </a:path>
            </a:pathLst>
          </a:custGeom>
          <a:solidFill>
            <a:srgbClr val="000000"/>
          </a:solidFill>
        </p:spPr>
        <p:txBody>
          <a:bodyPr wrap="square" lIns="0" tIns="0" rIns="0" bIns="0" rtlCol="0"/>
          <a:lstStyle/>
          <a:p>
            <a:endParaRPr/>
          </a:p>
        </p:txBody>
      </p:sp>
      <p:sp>
        <p:nvSpPr>
          <p:cNvPr id="13" name="object 13"/>
          <p:cNvSpPr/>
          <p:nvPr/>
        </p:nvSpPr>
        <p:spPr>
          <a:xfrm>
            <a:off x="7070476" y="3228603"/>
            <a:ext cx="938530" cy="401955"/>
          </a:xfrm>
          <a:custGeom>
            <a:avLst/>
            <a:gdLst/>
            <a:ahLst/>
            <a:cxnLst/>
            <a:rect l="l" t="t" r="r" b="b"/>
            <a:pathLst>
              <a:path w="938529" h="401954">
                <a:moveTo>
                  <a:pt x="200405" y="0"/>
                </a:moveTo>
                <a:lnTo>
                  <a:pt x="0" y="201167"/>
                </a:lnTo>
                <a:lnTo>
                  <a:pt x="200405" y="401573"/>
                </a:lnTo>
                <a:lnTo>
                  <a:pt x="200405" y="300989"/>
                </a:lnTo>
                <a:lnTo>
                  <a:pt x="938021" y="300989"/>
                </a:lnTo>
                <a:lnTo>
                  <a:pt x="938021" y="100583"/>
                </a:lnTo>
                <a:lnTo>
                  <a:pt x="200405" y="100583"/>
                </a:lnTo>
                <a:lnTo>
                  <a:pt x="200405" y="0"/>
                </a:lnTo>
                <a:close/>
              </a:path>
            </a:pathLst>
          </a:custGeom>
          <a:solidFill>
            <a:srgbClr val="00CC99"/>
          </a:solidFill>
        </p:spPr>
        <p:txBody>
          <a:bodyPr wrap="square" lIns="0" tIns="0" rIns="0" bIns="0" rtlCol="0"/>
          <a:lstStyle/>
          <a:p>
            <a:endParaRPr/>
          </a:p>
        </p:txBody>
      </p:sp>
      <p:sp>
        <p:nvSpPr>
          <p:cNvPr id="14" name="object 14"/>
          <p:cNvSpPr/>
          <p:nvPr/>
        </p:nvSpPr>
        <p:spPr>
          <a:xfrm>
            <a:off x="7062855" y="3216411"/>
            <a:ext cx="951230" cy="426084"/>
          </a:xfrm>
          <a:custGeom>
            <a:avLst/>
            <a:gdLst/>
            <a:ahLst/>
            <a:cxnLst/>
            <a:rect l="l" t="t" r="r" b="b"/>
            <a:pathLst>
              <a:path w="951229" h="426085">
                <a:moveTo>
                  <a:pt x="213359" y="0"/>
                </a:moveTo>
                <a:lnTo>
                  <a:pt x="0" y="213359"/>
                </a:lnTo>
                <a:lnTo>
                  <a:pt x="213359" y="425957"/>
                </a:lnTo>
                <a:lnTo>
                  <a:pt x="213359" y="413765"/>
                </a:lnTo>
                <a:lnTo>
                  <a:pt x="202691" y="413765"/>
                </a:lnTo>
                <a:lnTo>
                  <a:pt x="202691" y="400846"/>
                </a:lnTo>
                <a:lnTo>
                  <a:pt x="17552" y="216407"/>
                </a:lnTo>
                <a:lnTo>
                  <a:pt x="10667" y="216407"/>
                </a:lnTo>
                <a:lnTo>
                  <a:pt x="10667" y="209549"/>
                </a:lnTo>
                <a:lnTo>
                  <a:pt x="17552" y="209549"/>
                </a:lnTo>
                <a:lnTo>
                  <a:pt x="202691" y="25111"/>
                </a:lnTo>
                <a:lnTo>
                  <a:pt x="202691" y="12191"/>
                </a:lnTo>
                <a:lnTo>
                  <a:pt x="213359" y="12191"/>
                </a:lnTo>
                <a:lnTo>
                  <a:pt x="213359" y="0"/>
                </a:lnTo>
                <a:close/>
              </a:path>
              <a:path w="951229" h="426085">
                <a:moveTo>
                  <a:pt x="202691" y="400846"/>
                </a:moveTo>
                <a:lnTo>
                  <a:pt x="202691" y="413765"/>
                </a:lnTo>
                <a:lnTo>
                  <a:pt x="211835" y="409955"/>
                </a:lnTo>
                <a:lnTo>
                  <a:pt x="202691" y="400846"/>
                </a:lnTo>
                <a:close/>
              </a:path>
              <a:path w="951229" h="426085">
                <a:moveTo>
                  <a:pt x="940307" y="308609"/>
                </a:moveTo>
                <a:lnTo>
                  <a:pt x="202691" y="308609"/>
                </a:lnTo>
                <a:lnTo>
                  <a:pt x="202691" y="400846"/>
                </a:lnTo>
                <a:lnTo>
                  <a:pt x="211835" y="409955"/>
                </a:lnTo>
                <a:lnTo>
                  <a:pt x="202691" y="413765"/>
                </a:lnTo>
                <a:lnTo>
                  <a:pt x="213359" y="413765"/>
                </a:lnTo>
                <a:lnTo>
                  <a:pt x="213359" y="318515"/>
                </a:lnTo>
                <a:lnTo>
                  <a:pt x="208025" y="318515"/>
                </a:lnTo>
                <a:lnTo>
                  <a:pt x="213359" y="313181"/>
                </a:lnTo>
                <a:lnTo>
                  <a:pt x="940307" y="313181"/>
                </a:lnTo>
                <a:lnTo>
                  <a:pt x="940307" y="308609"/>
                </a:lnTo>
                <a:close/>
              </a:path>
              <a:path w="951229" h="426085">
                <a:moveTo>
                  <a:pt x="213359" y="313181"/>
                </a:moveTo>
                <a:lnTo>
                  <a:pt x="208025" y="318515"/>
                </a:lnTo>
                <a:lnTo>
                  <a:pt x="213359" y="318515"/>
                </a:lnTo>
                <a:lnTo>
                  <a:pt x="213359" y="313181"/>
                </a:lnTo>
                <a:close/>
              </a:path>
              <a:path w="951229" h="426085">
                <a:moveTo>
                  <a:pt x="950975" y="308609"/>
                </a:moveTo>
                <a:lnTo>
                  <a:pt x="945641" y="308609"/>
                </a:lnTo>
                <a:lnTo>
                  <a:pt x="940307" y="313181"/>
                </a:lnTo>
                <a:lnTo>
                  <a:pt x="213359" y="313181"/>
                </a:lnTo>
                <a:lnTo>
                  <a:pt x="213359"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6407"/>
                </a:lnTo>
                <a:lnTo>
                  <a:pt x="14110" y="212978"/>
                </a:lnTo>
                <a:lnTo>
                  <a:pt x="10667" y="209549"/>
                </a:lnTo>
                <a:close/>
              </a:path>
              <a:path w="951229" h="426085">
                <a:moveTo>
                  <a:pt x="14110" y="212978"/>
                </a:moveTo>
                <a:lnTo>
                  <a:pt x="10667" y="216407"/>
                </a:lnTo>
                <a:lnTo>
                  <a:pt x="17552" y="216407"/>
                </a:lnTo>
                <a:lnTo>
                  <a:pt x="14110" y="212978"/>
                </a:lnTo>
                <a:close/>
              </a:path>
              <a:path w="951229" h="426085">
                <a:moveTo>
                  <a:pt x="17552" y="209549"/>
                </a:moveTo>
                <a:lnTo>
                  <a:pt x="10667" y="209549"/>
                </a:lnTo>
                <a:lnTo>
                  <a:pt x="14110" y="212978"/>
                </a:lnTo>
                <a:lnTo>
                  <a:pt x="17552" y="209549"/>
                </a:lnTo>
                <a:close/>
              </a:path>
              <a:path w="951229" h="426085">
                <a:moveTo>
                  <a:pt x="213359" y="12191"/>
                </a:moveTo>
                <a:lnTo>
                  <a:pt x="202691" y="12191"/>
                </a:lnTo>
                <a:lnTo>
                  <a:pt x="211835" y="16001"/>
                </a:lnTo>
                <a:lnTo>
                  <a:pt x="202691" y="25111"/>
                </a:lnTo>
                <a:lnTo>
                  <a:pt x="202691" y="118109"/>
                </a:lnTo>
                <a:lnTo>
                  <a:pt x="940307" y="118109"/>
                </a:lnTo>
                <a:lnTo>
                  <a:pt x="940307" y="112775"/>
                </a:lnTo>
                <a:lnTo>
                  <a:pt x="213359" y="112775"/>
                </a:lnTo>
                <a:lnTo>
                  <a:pt x="208025" y="107441"/>
                </a:lnTo>
                <a:lnTo>
                  <a:pt x="213359" y="107441"/>
                </a:lnTo>
                <a:lnTo>
                  <a:pt x="213359" y="12191"/>
                </a:lnTo>
                <a:close/>
              </a:path>
              <a:path w="951229" h="426085">
                <a:moveTo>
                  <a:pt x="950975" y="107441"/>
                </a:moveTo>
                <a:lnTo>
                  <a:pt x="213359" y="107441"/>
                </a:lnTo>
                <a:lnTo>
                  <a:pt x="213359" y="112775"/>
                </a:lnTo>
                <a:lnTo>
                  <a:pt x="940307" y="112775"/>
                </a:lnTo>
                <a:lnTo>
                  <a:pt x="945641" y="118109"/>
                </a:lnTo>
                <a:lnTo>
                  <a:pt x="950975" y="118109"/>
                </a:lnTo>
                <a:lnTo>
                  <a:pt x="950975" y="107441"/>
                </a:lnTo>
                <a:close/>
              </a:path>
              <a:path w="951229" h="426085">
                <a:moveTo>
                  <a:pt x="213359" y="107441"/>
                </a:moveTo>
                <a:lnTo>
                  <a:pt x="208025" y="107441"/>
                </a:lnTo>
                <a:lnTo>
                  <a:pt x="213359" y="112775"/>
                </a:lnTo>
                <a:lnTo>
                  <a:pt x="213359" y="107441"/>
                </a:lnTo>
                <a:close/>
              </a:path>
              <a:path w="951229" h="426085">
                <a:moveTo>
                  <a:pt x="202691" y="12191"/>
                </a:moveTo>
                <a:lnTo>
                  <a:pt x="202691" y="25111"/>
                </a:lnTo>
                <a:lnTo>
                  <a:pt x="211835" y="16001"/>
                </a:lnTo>
                <a:lnTo>
                  <a:pt x="202691" y="12191"/>
                </a:lnTo>
                <a:close/>
              </a:path>
            </a:pathLst>
          </a:custGeom>
          <a:solidFill>
            <a:srgbClr val="000000"/>
          </a:solidFill>
        </p:spPr>
        <p:txBody>
          <a:bodyPr wrap="square" lIns="0" tIns="0" rIns="0" bIns="0" rtlCol="0"/>
          <a:lstStyle/>
          <a:p>
            <a:endParaRPr/>
          </a:p>
        </p:txBody>
      </p:sp>
      <p:sp>
        <p:nvSpPr>
          <p:cNvPr id="15" name="object 15"/>
          <p:cNvSpPr/>
          <p:nvPr/>
        </p:nvSpPr>
        <p:spPr>
          <a:xfrm>
            <a:off x="3715389" y="3108969"/>
            <a:ext cx="939165" cy="401955"/>
          </a:xfrm>
          <a:custGeom>
            <a:avLst/>
            <a:gdLst/>
            <a:ahLst/>
            <a:cxnLst/>
            <a:rect l="l" t="t" r="r" b="b"/>
            <a:pathLst>
              <a:path w="939164" h="401954">
                <a:moveTo>
                  <a:pt x="201167" y="0"/>
                </a:moveTo>
                <a:lnTo>
                  <a:pt x="0" y="200405"/>
                </a:lnTo>
                <a:lnTo>
                  <a:pt x="201167" y="401573"/>
                </a:lnTo>
                <a:lnTo>
                  <a:pt x="201167" y="300989"/>
                </a:lnTo>
                <a:lnTo>
                  <a:pt x="938783" y="300989"/>
                </a:lnTo>
                <a:lnTo>
                  <a:pt x="938783" y="100583"/>
                </a:lnTo>
                <a:lnTo>
                  <a:pt x="201167" y="100583"/>
                </a:lnTo>
                <a:lnTo>
                  <a:pt x="201167" y="0"/>
                </a:lnTo>
                <a:close/>
              </a:path>
            </a:pathLst>
          </a:custGeom>
          <a:solidFill>
            <a:srgbClr val="00CC99"/>
          </a:solidFill>
        </p:spPr>
        <p:txBody>
          <a:bodyPr wrap="square" lIns="0" tIns="0" rIns="0" bIns="0" rtlCol="0"/>
          <a:lstStyle/>
          <a:p>
            <a:endParaRPr/>
          </a:p>
        </p:txBody>
      </p:sp>
      <p:sp>
        <p:nvSpPr>
          <p:cNvPr id="16" name="object 16"/>
          <p:cNvSpPr/>
          <p:nvPr/>
        </p:nvSpPr>
        <p:spPr>
          <a:xfrm>
            <a:off x="3708532" y="3096777"/>
            <a:ext cx="951230" cy="426084"/>
          </a:xfrm>
          <a:custGeom>
            <a:avLst/>
            <a:gdLst/>
            <a:ahLst/>
            <a:cxnLst/>
            <a:rect l="l" t="t" r="r" b="b"/>
            <a:pathLst>
              <a:path w="951229" h="426085">
                <a:moveTo>
                  <a:pt x="212597" y="0"/>
                </a:moveTo>
                <a:lnTo>
                  <a:pt x="0" y="212597"/>
                </a:lnTo>
                <a:lnTo>
                  <a:pt x="212597" y="425957"/>
                </a:lnTo>
                <a:lnTo>
                  <a:pt x="212597" y="413765"/>
                </a:lnTo>
                <a:lnTo>
                  <a:pt x="202691" y="413765"/>
                </a:lnTo>
                <a:lnTo>
                  <a:pt x="202691" y="401573"/>
                </a:lnTo>
                <a:lnTo>
                  <a:pt x="17525" y="216407"/>
                </a:lnTo>
                <a:lnTo>
                  <a:pt x="10667" y="216407"/>
                </a:lnTo>
                <a:lnTo>
                  <a:pt x="10667" y="209549"/>
                </a:lnTo>
                <a:lnTo>
                  <a:pt x="17525" y="209549"/>
                </a:lnTo>
                <a:lnTo>
                  <a:pt x="202691" y="24383"/>
                </a:lnTo>
                <a:lnTo>
                  <a:pt x="202691" y="12191"/>
                </a:lnTo>
                <a:lnTo>
                  <a:pt x="212597" y="12191"/>
                </a:lnTo>
                <a:lnTo>
                  <a:pt x="212597" y="0"/>
                </a:lnTo>
                <a:close/>
              </a:path>
              <a:path w="951229" h="426085">
                <a:moveTo>
                  <a:pt x="202691" y="401573"/>
                </a:moveTo>
                <a:lnTo>
                  <a:pt x="202691" y="413765"/>
                </a:lnTo>
                <a:lnTo>
                  <a:pt x="211073" y="409955"/>
                </a:lnTo>
                <a:lnTo>
                  <a:pt x="202691" y="401573"/>
                </a:lnTo>
                <a:close/>
              </a:path>
              <a:path w="951229" h="426085">
                <a:moveTo>
                  <a:pt x="940307" y="307847"/>
                </a:moveTo>
                <a:lnTo>
                  <a:pt x="202691" y="307847"/>
                </a:lnTo>
                <a:lnTo>
                  <a:pt x="202691" y="401573"/>
                </a:lnTo>
                <a:lnTo>
                  <a:pt x="211073" y="409955"/>
                </a:lnTo>
                <a:lnTo>
                  <a:pt x="202691" y="413765"/>
                </a:lnTo>
                <a:lnTo>
                  <a:pt x="212597" y="413765"/>
                </a:lnTo>
                <a:lnTo>
                  <a:pt x="212597" y="318515"/>
                </a:lnTo>
                <a:lnTo>
                  <a:pt x="208025" y="318515"/>
                </a:lnTo>
                <a:lnTo>
                  <a:pt x="212597" y="313181"/>
                </a:lnTo>
                <a:lnTo>
                  <a:pt x="940307" y="313181"/>
                </a:lnTo>
                <a:lnTo>
                  <a:pt x="940307" y="307847"/>
                </a:lnTo>
                <a:close/>
              </a:path>
              <a:path w="951229" h="426085">
                <a:moveTo>
                  <a:pt x="212597" y="313181"/>
                </a:moveTo>
                <a:lnTo>
                  <a:pt x="208025" y="318515"/>
                </a:lnTo>
                <a:lnTo>
                  <a:pt x="212597" y="318515"/>
                </a:lnTo>
                <a:lnTo>
                  <a:pt x="212597" y="313181"/>
                </a:lnTo>
                <a:close/>
              </a:path>
              <a:path w="951229" h="426085">
                <a:moveTo>
                  <a:pt x="950975" y="307847"/>
                </a:moveTo>
                <a:lnTo>
                  <a:pt x="945641" y="307847"/>
                </a:lnTo>
                <a:lnTo>
                  <a:pt x="940307" y="313181"/>
                </a:lnTo>
                <a:lnTo>
                  <a:pt x="212597" y="313181"/>
                </a:lnTo>
                <a:lnTo>
                  <a:pt x="212597" y="318515"/>
                </a:lnTo>
                <a:lnTo>
                  <a:pt x="950975" y="318515"/>
                </a:lnTo>
                <a:lnTo>
                  <a:pt x="950975" y="307847"/>
                </a:lnTo>
                <a:close/>
              </a:path>
              <a:path w="951229" h="426085">
                <a:moveTo>
                  <a:pt x="940307" y="112775"/>
                </a:moveTo>
                <a:lnTo>
                  <a:pt x="940307" y="313181"/>
                </a:lnTo>
                <a:lnTo>
                  <a:pt x="945641" y="307847"/>
                </a:lnTo>
                <a:lnTo>
                  <a:pt x="950975" y="307847"/>
                </a:lnTo>
                <a:lnTo>
                  <a:pt x="950975" y="118109"/>
                </a:lnTo>
                <a:lnTo>
                  <a:pt x="945641" y="118109"/>
                </a:lnTo>
                <a:lnTo>
                  <a:pt x="940307" y="112775"/>
                </a:lnTo>
                <a:close/>
              </a:path>
              <a:path w="951229" h="426085">
                <a:moveTo>
                  <a:pt x="10667" y="209549"/>
                </a:moveTo>
                <a:lnTo>
                  <a:pt x="10667" y="216407"/>
                </a:lnTo>
                <a:lnTo>
                  <a:pt x="14096" y="212978"/>
                </a:lnTo>
                <a:lnTo>
                  <a:pt x="10667" y="209549"/>
                </a:lnTo>
                <a:close/>
              </a:path>
              <a:path w="951229" h="426085">
                <a:moveTo>
                  <a:pt x="14096" y="212978"/>
                </a:moveTo>
                <a:lnTo>
                  <a:pt x="10667" y="216407"/>
                </a:lnTo>
                <a:lnTo>
                  <a:pt x="17525" y="216407"/>
                </a:lnTo>
                <a:lnTo>
                  <a:pt x="14096" y="212978"/>
                </a:lnTo>
                <a:close/>
              </a:path>
              <a:path w="951229" h="426085">
                <a:moveTo>
                  <a:pt x="17525" y="209549"/>
                </a:moveTo>
                <a:lnTo>
                  <a:pt x="10667" y="209549"/>
                </a:lnTo>
                <a:lnTo>
                  <a:pt x="14096" y="212978"/>
                </a:lnTo>
                <a:lnTo>
                  <a:pt x="17525" y="209549"/>
                </a:lnTo>
                <a:close/>
              </a:path>
              <a:path w="951229" h="426085">
                <a:moveTo>
                  <a:pt x="212597" y="12191"/>
                </a:moveTo>
                <a:lnTo>
                  <a:pt x="202691" y="12191"/>
                </a:lnTo>
                <a:lnTo>
                  <a:pt x="211073" y="16001"/>
                </a:lnTo>
                <a:lnTo>
                  <a:pt x="202691" y="24383"/>
                </a:lnTo>
                <a:lnTo>
                  <a:pt x="202691" y="118109"/>
                </a:lnTo>
                <a:lnTo>
                  <a:pt x="940307" y="118109"/>
                </a:lnTo>
                <a:lnTo>
                  <a:pt x="940307" y="112775"/>
                </a:lnTo>
                <a:lnTo>
                  <a:pt x="212597" y="112775"/>
                </a:lnTo>
                <a:lnTo>
                  <a:pt x="208025" y="107441"/>
                </a:lnTo>
                <a:lnTo>
                  <a:pt x="212597" y="107441"/>
                </a:lnTo>
                <a:lnTo>
                  <a:pt x="212597" y="12191"/>
                </a:lnTo>
                <a:close/>
              </a:path>
              <a:path w="951229" h="426085">
                <a:moveTo>
                  <a:pt x="950975" y="107441"/>
                </a:moveTo>
                <a:lnTo>
                  <a:pt x="212597" y="107441"/>
                </a:lnTo>
                <a:lnTo>
                  <a:pt x="212597" y="112775"/>
                </a:lnTo>
                <a:lnTo>
                  <a:pt x="940307" y="112775"/>
                </a:lnTo>
                <a:lnTo>
                  <a:pt x="945641" y="118109"/>
                </a:lnTo>
                <a:lnTo>
                  <a:pt x="950975" y="118109"/>
                </a:lnTo>
                <a:lnTo>
                  <a:pt x="950975" y="107441"/>
                </a:lnTo>
                <a:close/>
              </a:path>
              <a:path w="951229" h="426085">
                <a:moveTo>
                  <a:pt x="212597" y="107441"/>
                </a:moveTo>
                <a:lnTo>
                  <a:pt x="208025" y="107441"/>
                </a:lnTo>
                <a:lnTo>
                  <a:pt x="212597" y="112775"/>
                </a:lnTo>
                <a:lnTo>
                  <a:pt x="212597" y="107441"/>
                </a:lnTo>
                <a:close/>
              </a:path>
              <a:path w="951229" h="426085">
                <a:moveTo>
                  <a:pt x="202691" y="12191"/>
                </a:moveTo>
                <a:lnTo>
                  <a:pt x="202691" y="24383"/>
                </a:lnTo>
                <a:lnTo>
                  <a:pt x="211073" y="16001"/>
                </a:lnTo>
                <a:lnTo>
                  <a:pt x="202691" y="12191"/>
                </a:lnTo>
                <a:close/>
              </a:path>
            </a:pathLst>
          </a:custGeom>
          <a:solidFill>
            <a:srgbClr val="000000"/>
          </a:solidFill>
        </p:spPr>
        <p:txBody>
          <a:bodyPr wrap="square" lIns="0" tIns="0" rIns="0" bIns="0" rtlCol="0"/>
          <a:lstStyle/>
          <a:p>
            <a:endParaRPr/>
          </a:p>
        </p:txBody>
      </p:sp>
      <p:sp>
        <p:nvSpPr>
          <p:cNvPr id="17" name="object 17"/>
          <p:cNvSpPr/>
          <p:nvPr/>
        </p:nvSpPr>
        <p:spPr>
          <a:xfrm>
            <a:off x="7882767" y="5330955"/>
            <a:ext cx="2594610" cy="1477645"/>
          </a:xfrm>
          <a:custGeom>
            <a:avLst/>
            <a:gdLst/>
            <a:ahLst/>
            <a:cxnLst/>
            <a:rect l="l" t="t" r="r" b="b"/>
            <a:pathLst>
              <a:path w="2594609" h="1477645">
                <a:moveTo>
                  <a:pt x="1297685" y="0"/>
                </a:moveTo>
                <a:lnTo>
                  <a:pt x="1191311" y="818"/>
                </a:lnTo>
                <a:lnTo>
                  <a:pt x="1087294" y="3229"/>
                </a:lnTo>
                <a:lnTo>
                  <a:pt x="985971" y="7170"/>
                </a:lnTo>
                <a:lnTo>
                  <a:pt x="887675" y="12576"/>
                </a:lnTo>
                <a:lnTo>
                  <a:pt x="792741" y="19383"/>
                </a:lnTo>
                <a:lnTo>
                  <a:pt x="701506" y="27528"/>
                </a:lnTo>
                <a:lnTo>
                  <a:pt x="614303" y="36945"/>
                </a:lnTo>
                <a:lnTo>
                  <a:pt x="531467" y="47573"/>
                </a:lnTo>
                <a:lnTo>
                  <a:pt x="453334" y="59345"/>
                </a:lnTo>
                <a:lnTo>
                  <a:pt x="380237" y="72199"/>
                </a:lnTo>
                <a:lnTo>
                  <a:pt x="312513" y="86070"/>
                </a:lnTo>
                <a:lnTo>
                  <a:pt x="250496" y="100894"/>
                </a:lnTo>
                <a:lnTo>
                  <a:pt x="194521" y="116608"/>
                </a:lnTo>
                <a:lnTo>
                  <a:pt x="144923" y="133147"/>
                </a:lnTo>
                <a:lnTo>
                  <a:pt x="102036" y="150447"/>
                </a:lnTo>
                <a:lnTo>
                  <a:pt x="66196" y="168444"/>
                </a:lnTo>
                <a:lnTo>
                  <a:pt x="16995" y="206274"/>
                </a:lnTo>
                <a:lnTo>
                  <a:pt x="0" y="246125"/>
                </a:lnTo>
                <a:lnTo>
                  <a:pt x="0" y="1231391"/>
                </a:lnTo>
                <a:lnTo>
                  <a:pt x="16995" y="1271428"/>
                </a:lnTo>
                <a:lnTo>
                  <a:pt x="66196" y="1309365"/>
                </a:lnTo>
                <a:lnTo>
                  <a:pt x="102036" y="1327392"/>
                </a:lnTo>
                <a:lnTo>
                  <a:pt x="144923" y="1344706"/>
                </a:lnTo>
                <a:lnTo>
                  <a:pt x="194521" y="1361247"/>
                </a:lnTo>
                <a:lnTo>
                  <a:pt x="250496" y="1376952"/>
                </a:lnTo>
                <a:lnTo>
                  <a:pt x="312513" y="1391758"/>
                </a:lnTo>
                <a:lnTo>
                  <a:pt x="380237" y="1405604"/>
                </a:lnTo>
                <a:lnTo>
                  <a:pt x="453334" y="1418426"/>
                </a:lnTo>
                <a:lnTo>
                  <a:pt x="531467" y="1430164"/>
                </a:lnTo>
                <a:lnTo>
                  <a:pt x="614303" y="1440754"/>
                </a:lnTo>
                <a:lnTo>
                  <a:pt x="701506" y="1450133"/>
                </a:lnTo>
                <a:lnTo>
                  <a:pt x="792741" y="1458241"/>
                </a:lnTo>
                <a:lnTo>
                  <a:pt x="887675" y="1465015"/>
                </a:lnTo>
                <a:lnTo>
                  <a:pt x="985971" y="1470391"/>
                </a:lnTo>
                <a:lnTo>
                  <a:pt x="1087294" y="1474309"/>
                </a:lnTo>
                <a:lnTo>
                  <a:pt x="1191311" y="1476705"/>
                </a:lnTo>
                <a:lnTo>
                  <a:pt x="1297685" y="1477517"/>
                </a:lnTo>
                <a:lnTo>
                  <a:pt x="1404055" y="1476705"/>
                </a:lnTo>
                <a:lnTo>
                  <a:pt x="1508055" y="1474309"/>
                </a:lnTo>
                <a:lnTo>
                  <a:pt x="1609354" y="1470391"/>
                </a:lnTo>
                <a:lnTo>
                  <a:pt x="1707617" y="1465015"/>
                </a:lnTo>
                <a:lnTo>
                  <a:pt x="1802510" y="1458241"/>
                </a:lnTo>
                <a:lnTo>
                  <a:pt x="1893701" y="1450133"/>
                </a:lnTo>
                <a:lnTo>
                  <a:pt x="1980854" y="1440754"/>
                </a:lnTo>
                <a:lnTo>
                  <a:pt x="2063636" y="1430164"/>
                </a:lnTo>
                <a:lnTo>
                  <a:pt x="2141713" y="1418426"/>
                </a:lnTo>
                <a:lnTo>
                  <a:pt x="2214752" y="1405604"/>
                </a:lnTo>
                <a:lnTo>
                  <a:pt x="2282420" y="1391758"/>
                </a:lnTo>
                <a:lnTo>
                  <a:pt x="2344381" y="1376952"/>
                </a:lnTo>
                <a:lnTo>
                  <a:pt x="2400302" y="1361247"/>
                </a:lnTo>
                <a:lnTo>
                  <a:pt x="2449851" y="1344706"/>
                </a:lnTo>
                <a:lnTo>
                  <a:pt x="2492692" y="1327392"/>
                </a:lnTo>
                <a:lnTo>
                  <a:pt x="2528492" y="1309365"/>
                </a:lnTo>
                <a:lnTo>
                  <a:pt x="2577635" y="1271428"/>
                </a:lnTo>
                <a:lnTo>
                  <a:pt x="2594609" y="1231391"/>
                </a:lnTo>
                <a:lnTo>
                  <a:pt x="2594609" y="246125"/>
                </a:lnTo>
                <a:lnTo>
                  <a:pt x="2577635" y="206274"/>
                </a:lnTo>
                <a:lnTo>
                  <a:pt x="2528492" y="168444"/>
                </a:lnTo>
                <a:lnTo>
                  <a:pt x="2492692" y="150447"/>
                </a:lnTo>
                <a:lnTo>
                  <a:pt x="2449851" y="133147"/>
                </a:lnTo>
                <a:lnTo>
                  <a:pt x="2400302" y="116608"/>
                </a:lnTo>
                <a:lnTo>
                  <a:pt x="2344381" y="100894"/>
                </a:lnTo>
                <a:lnTo>
                  <a:pt x="2282420" y="86070"/>
                </a:lnTo>
                <a:lnTo>
                  <a:pt x="2214752" y="72199"/>
                </a:lnTo>
                <a:lnTo>
                  <a:pt x="2141713" y="59345"/>
                </a:lnTo>
                <a:lnTo>
                  <a:pt x="2063636" y="47573"/>
                </a:lnTo>
                <a:lnTo>
                  <a:pt x="1980854" y="36945"/>
                </a:lnTo>
                <a:lnTo>
                  <a:pt x="1893701" y="27528"/>
                </a:lnTo>
                <a:lnTo>
                  <a:pt x="1802510" y="19383"/>
                </a:lnTo>
                <a:lnTo>
                  <a:pt x="1707617" y="12576"/>
                </a:lnTo>
                <a:lnTo>
                  <a:pt x="1609354" y="7170"/>
                </a:lnTo>
                <a:lnTo>
                  <a:pt x="1508055" y="3229"/>
                </a:lnTo>
                <a:lnTo>
                  <a:pt x="1404055" y="818"/>
                </a:lnTo>
                <a:lnTo>
                  <a:pt x="1297685" y="0"/>
                </a:lnTo>
                <a:close/>
              </a:path>
            </a:pathLst>
          </a:custGeom>
          <a:solidFill>
            <a:srgbClr val="009973"/>
          </a:solidFill>
        </p:spPr>
        <p:txBody>
          <a:bodyPr wrap="square" lIns="0" tIns="0" rIns="0" bIns="0" rtlCol="0"/>
          <a:lstStyle/>
          <a:p>
            <a:endParaRPr/>
          </a:p>
        </p:txBody>
      </p:sp>
      <p:sp>
        <p:nvSpPr>
          <p:cNvPr id="18" name="object 18"/>
          <p:cNvSpPr/>
          <p:nvPr/>
        </p:nvSpPr>
        <p:spPr>
          <a:xfrm>
            <a:off x="7878195" y="5577081"/>
            <a:ext cx="2604770" cy="252095"/>
          </a:xfrm>
          <a:custGeom>
            <a:avLst/>
            <a:gdLst/>
            <a:ahLst/>
            <a:cxnLst/>
            <a:rect l="l" t="t" r="r" b="b"/>
            <a:pathLst>
              <a:path w="2604770" h="252095">
                <a:moveTo>
                  <a:pt x="9905" y="0"/>
                </a:moveTo>
                <a:lnTo>
                  <a:pt x="0" y="761"/>
                </a:lnTo>
                <a:lnTo>
                  <a:pt x="0" y="7619"/>
                </a:lnTo>
                <a:lnTo>
                  <a:pt x="19143" y="43355"/>
                </a:lnTo>
                <a:lnTo>
                  <a:pt x="49213" y="69926"/>
                </a:lnTo>
                <a:lnTo>
                  <a:pt x="90434" y="94277"/>
                </a:lnTo>
                <a:lnTo>
                  <a:pt x="141501" y="116493"/>
                </a:lnTo>
                <a:lnTo>
                  <a:pt x="201114" y="136660"/>
                </a:lnTo>
                <a:lnTo>
                  <a:pt x="267969" y="154863"/>
                </a:lnTo>
                <a:lnTo>
                  <a:pt x="340765" y="171188"/>
                </a:lnTo>
                <a:lnTo>
                  <a:pt x="418200" y="185721"/>
                </a:lnTo>
                <a:lnTo>
                  <a:pt x="498970" y="198546"/>
                </a:lnTo>
                <a:lnTo>
                  <a:pt x="581775" y="209751"/>
                </a:lnTo>
                <a:lnTo>
                  <a:pt x="665311" y="219419"/>
                </a:lnTo>
                <a:lnTo>
                  <a:pt x="748277" y="227638"/>
                </a:lnTo>
                <a:lnTo>
                  <a:pt x="829371" y="234492"/>
                </a:lnTo>
                <a:lnTo>
                  <a:pt x="907289" y="240068"/>
                </a:lnTo>
                <a:lnTo>
                  <a:pt x="980730" y="244450"/>
                </a:lnTo>
                <a:lnTo>
                  <a:pt x="1048392" y="247725"/>
                </a:lnTo>
                <a:lnTo>
                  <a:pt x="1108972" y="249978"/>
                </a:lnTo>
                <a:lnTo>
                  <a:pt x="1161169" y="251294"/>
                </a:lnTo>
                <a:lnTo>
                  <a:pt x="1203679" y="251759"/>
                </a:lnTo>
                <a:lnTo>
                  <a:pt x="1368551" y="251459"/>
                </a:lnTo>
                <a:lnTo>
                  <a:pt x="1434845" y="250697"/>
                </a:lnTo>
                <a:lnTo>
                  <a:pt x="1558765" y="246873"/>
                </a:lnTo>
                <a:lnTo>
                  <a:pt x="1671279" y="241553"/>
                </a:lnTo>
                <a:lnTo>
                  <a:pt x="1302257" y="241553"/>
                </a:lnTo>
                <a:lnTo>
                  <a:pt x="1169669" y="240029"/>
                </a:lnTo>
                <a:lnTo>
                  <a:pt x="1128525" y="238981"/>
                </a:lnTo>
                <a:lnTo>
                  <a:pt x="1004377" y="234595"/>
                </a:lnTo>
                <a:lnTo>
                  <a:pt x="921167" y="230449"/>
                </a:lnTo>
                <a:lnTo>
                  <a:pt x="837793" y="225151"/>
                </a:lnTo>
                <a:lnTo>
                  <a:pt x="754410" y="218551"/>
                </a:lnTo>
                <a:lnTo>
                  <a:pt x="671177" y="210499"/>
                </a:lnTo>
                <a:lnTo>
                  <a:pt x="629667" y="205882"/>
                </a:lnTo>
                <a:lnTo>
                  <a:pt x="588252" y="200846"/>
                </a:lnTo>
                <a:lnTo>
                  <a:pt x="546955" y="195372"/>
                </a:lnTo>
                <a:lnTo>
                  <a:pt x="505793" y="189442"/>
                </a:lnTo>
                <a:lnTo>
                  <a:pt x="464787" y="183037"/>
                </a:lnTo>
                <a:lnTo>
                  <a:pt x="423956" y="176137"/>
                </a:lnTo>
                <a:lnTo>
                  <a:pt x="383320" y="168725"/>
                </a:lnTo>
                <a:lnTo>
                  <a:pt x="342899" y="160781"/>
                </a:lnTo>
                <a:lnTo>
                  <a:pt x="263651" y="142493"/>
                </a:lnTo>
                <a:lnTo>
                  <a:pt x="217035" y="129772"/>
                </a:lnTo>
                <a:lnTo>
                  <a:pt x="172852" y="116026"/>
                </a:lnTo>
                <a:lnTo>
                  <a:pt x="126084" y="98760"/>
                </a:lnTo>
                <a:lnTo>
                  <a:pt x="81515" y="78051"/>
                </a:lnTo>
                <a:lnTo>
                  <a:pt x="43930" y="53974"/>
                </a:lnTo>
                <a:lnTo>
                  <a:pt x="12953" y="16763"/>
                </a:lnTo>
                <a:lnTo>
                  <a:pt x="10667" y="5333"/>
                </a:lnTo>
                <a:lnTo>
                  <a:pt x="9905" y="0"/>
                </a:lnTo>
                <a:close/>
              </a:path>
              <a:path w="2604770" h="252095">
                <a:moveTo>
                  <a:pt x="2593847" y="0"/>
                </a:moveTo>
                <a:lnTo>
                  <a:pt x="2593847" y="6095"/>
                </a:lnTo>
                <a:lnTo>
                  <a:pt x="2592323" y="12191"/>
                </a:lnTo>
                <a:lnTo>
                  <a:pt x="2570396" y="45219"/>
                </a:lnTo>
                <a:lnTo>
                  <a:pt x="2536287" y="70277"/>
                </a:lnTo>
                <a:lnTo>
                  <a:pt x="2492962" y="92364"/>
                </a:lnTo>
                <a:lnTo>
                  <a:pt x="2445671" y="111142"/>
                </a:lnTo>
                <a:lnTo>
                  <a:pt x="2399664" y="126278"/>
                </a:lnTo>
                <a:lnTo>
                  <a:pt x="2360192" y="137433"/>
                </a:lnTo>
                <a:lnTo>
                  <a:pt x="2302001" y="151637"/>
                </a:lnTo>
                <a:lnTo>
                  <a:pt x="2260853" y="160781"/>
                </a:lnTo>
                <a:lnTo>
                  <a:pt x="2220470" y="168718"/>
                </a:lnTo>
                <a:lnTo>
                  <a:pt x="2179872" y="176125"/>
                </a:lnTo>
                <a:lnTo>
                  <a:pt x="2139080" y="183021"/>
                </a:lnTo>
                <a:lnTo>
                  <a:pt x="2098113" y="189423"/>
                </a:lnTo>
                <a:lnTo>
                  <a:pt x="2056990" y="195352"/>
                </a:lnTo>
                <a:lnTo>
                  <a:pt x="2015732" y="200825"/>
                </a:lnTo>
                <a:lnTo>
                  <a:pt x="1974358" y="205860"/>
                </a:lnTo>
                <a:lnTo>
                  <a:pt x="1932888" y="210478"/>
                </a:lnTo>
                <a:lnTo>
                  <a:pt x="1849735" y="218532"/>
                </a:lnTo>
                <a:lnTo>
                  <a:pt x="1766432" y="225137"/>
                </a:lnTo>
                <a:lnTo>
                  <a:pt x="1683135" y="230439"/>
                </a:lnTo>
                <a:lnTo>
                  <a:pt x="1600000" y="234590"/>
                </a:lnTo>
                <a:lnTo>
                  <a:pt x="1475932" y="238981"/>
                </a:lnTo>
                <a:lnTo>
                  <a:pt x="1434845" y="240029"/>
                </a:lnTo>
                <a:lnTo>
                  <a:pt x="1302257" y="241553"/>
                </a:lnTo>
                <a:lnTo>
                  <a:pt x="1671279" y="241553"/>
                </a:lnTo>
                <a:lnTo>
                  <a:pt x="1714665" y="238981"/>
                </a:lnTo>
                <a:lnTo>
                  <a:pt x="1809098" y="232252"/>
                </a:lnTo>
                <a:lnTo>
                  <a:pt x="1892644" y="224813"/>
                </a:lnTo>
                <a:lnTo>
                  <a:pt x="1975951" y="215865"/>
                </a:lnTo>
                <a:lnTo>
                  <a:pt x="2017461" y="210782"/>
                </a:lnTo>
                <a:lnTo>
                  <a:pt x="2058846" y="205270"/>
                </a:lnTo>
                <a:lnTo>
                  <a:pt x="2100085" y="199313"/>
                </a:lnTo>
                <a:lnTo>
                  <a:pt x="2141155" y="192893"/>
                </a:lnTo>
                <a:lnTo>
                  <a:pt x="2182036" y="185994"/>
                </a:lnTo>
                <a:lnTo>
                  <a:pt x="2222704" y="178597"/>
                </a:lnTo>
                <a:lnTo>
                  <a:pt x="2263139" y="170687"/>
                </a:lnTo>
                <a:lnTo>
                  <a:pt x="2304287" y="161543"/>
                </a:lnTo>
                <a:lnTo>
                  <a:pt x="2352345" y="149975"/>
                </a:lnTo>
                <a:lnTo>
                  <a:pt x="2390180" y="139807"/>
                </a:lnTo>
                <a:lnTo>
                  <a:pt x="2435942" y="125468"/>
                </a:lnTo>
                <a:lnTo>
                  <a:pt x="2484470" y="107181"/>
                </a:lnTo>
                <a:lnTo>
                  <a:pt x="2530604" y="85168"/>
                </a:lnTo>
                <a:lnTo>
                  <a:pt x="2569181" y="59654"/>
                </a:lnTo>
                <a:lnTo>
                  <a:pt x="2595041" y="30861"/>
                </a:lnTo>
                <a:lnTo>
                  <a:pt x="2604515" y="761"/>
                </a:lnTo>
                <a:lnTo>
                  <a:pt x="2593847" y="0"/>
                </a:lnTo>
                <a:close/>
              </a:path>
            </a:pathLst>
          </a:custGeom>
          <a:solidFill>
            <a:srgbClr val="000000"/>
          </a:solidFill>
        </p:spPr>
        <p:txBody>
          <a:bodyPr wrap="square" lIns="0" tIns="0" rIns="0" bIns="0" rtlCol="0"/>
          <a:lstStyle/>
          <a:p>
            <a:endParaRPr/>
          </a:p>
        </p:txBody>
      </p:sp>
      <p:sp>
        <p:nvSpPr>
          <p:cNvPr id="19" name="object 19"/>
          <p:cNvSpPr/>
          <p:nvPr/>
        </p:nvSpPr>
        <p:spPr>
          <a:xfrm>
            <a:off x="7878195" y="5326383"/>
            <a:ext cx="2604770" cy="1487805"/>
          </a:xfrm>
          <a:custGeom>
            <a:avLst/>
            <a:gdLst/>
            <a:ahLst/>
            <a:cxnLst/>
            <a:rect l="l" t="t" r="r" b="b"/>
            <a:pathLst>
              <a:path w="2604770" h="1487804">
                <a:moveTo>
                  <a:pt x="1494464" y="3047"/>
                </a:moveTo>
                <a:lnTo>
                  <a:pt x="1127288" y="3047"/>
                </a:lnTo>
                <a:lnTo>
                  <a:pt x="1085661" y="6095"/>
                </a:lnTo>
                <a:lnTo>
                  <a:pt x="1044031" y="6095"/>
                </a:lnTo>
                <a:lnTo>
                  <a:pt x="1002403" y="9143"/>
                </a:lnTo>
                <a:lnTo>
                  <a:pt x="960782" y="9143"/>
                </a:lnTo>
                <a:lnTo>
                  <a:pt x="711478" y="27431"/>
                </a:lnTo>
                <a:lnTo>
                  <a:pt x="670042" y="33527"/>
                </a:lnTo>
                <a:lnTo>
                  <a:pt x="628652" y="36575"/>
                </a:lnTo>
                <a:lnTo>
                  <a:pt x="587313" y="42671"/>
                </a:lnTo>
                <a:lnTo>
                  <a:pt x="546030" y="45719"/>
                </a:lnTo>
                <a:lnTo>
                  <a:pt x="504806" y="51815"/>
                </a:lnTo>
                <a:lnTo>
                  <a:pt x="463648" y="60959"/>
                </a:lnTo>
                <a:lnTo>
                  <a:pt x="381547" y="73151"/>
                </a:lnTo>
                <a:lnTo>
                  <a:pt x="261365" y="100583"/>
                </a:lnTo>
                <a:lnTo>
                  <a:pt x="250682" y="103631"/>
                </a:lnTo>
                <a:lnTo>
                  <a:pt x="238911" y="106679"/>
                </a:lnTo>
                <a:lnTo>
                  <a:pt x="226196" y="109727"/>
                </a:lnTo>
                <a:lnTo>
                  <a:pt x="212685" y="112775"/>
                </a:lnTo>
                <a:lnTo>
                  <a:pt x="198521" y="118871"/>
                </a:lnTo>
                <a:lnTo>
                  <a:pt x="183852" y="121919"/>
                </a:lnTo>
                <a:lnTo>
                  <a:pt x="168822" y="128015"/>
                </a:lnTo>
                <a:lnTo>
                  <a:pt x="153577" y="131063"/>
                </a:lnTo>
                <a:lnTo>
                  <a:pt x="108008" y="149351"/>
                </a:lnTo>
                <a:lnTo>
                  <a:pt x="93359" y="158495"/>
                </a:lnTo>
                <a:lnTo>
                  <a:pt x="79222" y="164591"/>
                </a:lnTo>
                <a:lnTo>
                  <a:pt x="65745" y="170687"/>
                </a:lnTo>
                <a:lnTo>
                  <a:pt x="53071" y="179831"/>
                </a:lnTo>
                <a:lnTo>
                  <a:pt x="41347" y="188975"/>
                </a:lnTo>
                <a:lnTo>
                  <a:pt x="30718" y="195071"/>
                </a:lnTo>
                <a:lnTo>
                  <a:pt x="21329" y="204215"/>
                </a:lnTo>
                <a:lnTo>
                  <a:pt x="13328" y="216407"/>
                </a:lnTo>
                <a:lnTo>
                  <a:pt x="6857" y="225551"/>
                </a:lnTo>
                <a:lnTo>
                  <a:pt x="3809" y="231647"/>
                </a:lnTo>
                <a:lnTo>
                  <a:pt x="1523" y="237743"/>
                </a:lnTo>
                <a:lnTo>
                  <a:pt x="0" y="246887"/>
                </a:lnTo>
                <a:lnTo>
                  <a:pt x="0" y="1243583"/>
                </a:lnTo>
                <a:lnTo>
                  <a:pt x="24120" y="1286255"/>
                </a:lnTo>
                <a:lnTo>
                  <a:pt x="35140" y="1295399"/>
                </a:lnTo>
                <a:lnTo>
                  <a:pt x="47536" y="1307591"/>
                </a:lnTo>
                <a:lnTo>
                  <a:pt x="61145" y="1316735"/>
                </a:lnTo>
                <a:lnTo>
                  <a:pt x="75804" y="1322831"/>
                </a:lnTo>
                <a:lnTo>
                  <a:pt x="91350" y="1331975"/>
                </a:lnTo>
                <a:lnTo>
                  <a:pt x="107622" y="1338071"/>
                </a:lnTo>
                <a:lnTo>
                  <a:pt x="124456" y="1347215"/>
                </a:lnTo>
                <a:lnTo>
                  <a:pt x="211368" y="1377695"/>
                </a:lnTo>
                <a:lnTo>
                  <a:pt x="244377" y="1383791"/>
                </a:lnTo>
                <a:lnTo>
                  <a:pt x="259855" y="1389887"/>
                </a:lnTo>
                <a:lnTo>
                  <a:pt x="274431" y="1392935"/>
                </a:lnTo>
                <a:lnTo>
                  <a:pt x="287942" y="1395983"/>
                </a:lnTo>
                <a:lnTo>
                  <a:pt x="300227" y="1399031"/>
                </a:lnTo>
                <a:lnTo>
                  <a:pt x="340613" y="1408175"/>
                </a:lnTo>
                <a:lnTo>
                  <a:pt x="384047" y="1417319"/>
                </a:lnTo>
                <a:lnTo>
                  <a:pt x="426151" y="1423415"/>
                </a:lnTo>
                <a:lnTo>
                  <a:pt x="468333" y="1432559"/>
                </a:lnTo>
                <a:lnTo>
                  <a:pt x="595299" y="1450847"/>
                </a:lnTo>
                <a:lnTo>
                  <a:pt x="637744" y="1453895"/>
                </a:lnTo>
                <a:lnTo>
                  <a:pt x="680241" y="1459991"/>
                </a:lnTo>
                <a:lnTo>
                  <a:pt x="978779" y="1481327"/>
                </a:lnTo>
                <a:lnTo>
                  <a:pt x="1021516" y="1481327"/>
                </a:lnTo>
                <a:lnTo>
                  <a:pt x="1064260" y="1484375"/>
                </a:lnTo>
                <a:lnTo>
                  <a:pt x="1107005" y="1484375"/>
                </a:lnTo>
                <a:lnTo>
                  <a:pt x="1149748" y="1487423"/>
                </a:lnTo>
                <a:lnTo>
                  <a:pt x="1502523" y="1487423"/>
                </a:lnTo>
                <a:lnTo>
                  <a:pt x="1609421" y="1481327"/>
                </a:lnTo>
                <a:lnTo>
                  <a:pt x="1674263" y="1478279"/>
                </a:lnTo>
                <a:lnTo>
                  <a:pt x="1169669" y="1478279"/>
                </a:lnTo>
                <a:lnTo>
                  <a:pt x="1128334" y="1475231"/>
                </a:lnTo>
                <a:lnTo>
                  <a:pt x="1086924" y="1475231"/>
                </a:lnTo>
                <a:lnTo>
                  <a:pt x="1045451" y="1472183"/>
                </a:lnTo>
                <a:lnTo>
                  <a:pt x="1003929" y="1472183"/>
                </a:lnTo>
                <a:lnTo>
                  <a:pt x="962370" y="1469135"/>
                </a:lnTo>
                <a:lnTo>
                  <a:pt x="920785" y="1469135"/>
                </a:lnTo>
                <a:lnTo>
                  <a:pt x="754444" y="1456943"/>
                </a:lnTo>
                <a:lnTo>
                  <a:pt x="712920" y="1450847"/>
                </a:lnTo>
                <a:lnTo>
                  <a:pt x="671445" y="1447799"/>
                </a:lnTo>
                <a:lnTo>
                  <a:pt x="630032" y="1441703"/>
                </a:lnTo>
                <a:lnTo>
                  <a:pt x="588692" y="1438655"/>
                </a:lnTo>
                <a:lnTo>
                  <a:pt x="424320" y="1414271"/>
                </a:lnTo>
                <a:lnTo>
                  <a:pt x="383536" y="1405127"/>
                </a:lnTo>
                <a:lnTo>
                  <a:pt x="342899" y="1399031"/>
                </a:lnTo>
                <a:lnTo>
                  <a:pt x="263651" y="1380743"/>
                </a:lnTo>
                <a:lnTo>
                  <a:pt x="253361" y="1377695"/>
                </a:lnTo>
                <a:lnTo>
                  <a:pt x="241996" y="1374647"/>
                </a:lnTo>
                <a:lnTo>
                  <a:pt x="229700" y="1371599"/>
                </a:lnTo>
                <a:lnTo>
                  <a:pt x="216615" y="1365503"/>
                </a:lnTo>
                <a:lnTo>
                  <a:pt x="188645" y="1359407"/>
                </a:lnTo>
                <a:lnTo>
                  <a:pt x="159225" y="1347215"/>
                </a:lnTo>
                <a:lnTo>
                  <a:pt x="144327" y="1344167"/>
                </a:lnTo>
                <a:lnTo>
                  <a:pt x="114867" y="1331975"/>
                </a:lnTo>
                <a:lnTo>
                  <a:pt x="100589" y="1325879"/>
                </a:lnTo>
                <a:lnTo>
                  <a:pt x="86802" y="1316735"/>
                </a:lnTo>
                <a:lnTo>
                  <a:pt x="73649" y="1310639"/>
                </a:lnTo>
                <a:lnTo>
                  <a:pt x="61272" y="1304543"/>
                </a:lnTo>
                <a:lnTo>
                  <a:pt x="49813" y="1295399"/>
                </a:lnTo>
                <a:lnTo>
                  <a:pt x="39414" y="1286255"/>
                </a:lnTo>
                <a:lnTo>
                  <a:pt x="30217" y="1280159"/>
                </a:lnTo>
                <a:lnTo>
                  <a:pt x="22366" y="1271015"/>
                </a:lnTo>
                <a:lnTo>
                  <a:pt x="16001" y="1258823"/>
                </a:lnTo>
                <a:lnTo>
                  <a:pt x="11429" y="1249679"/>
                </a:lnTo>
                <a:lnTo>
                  <a:pt x="9905" y="1237487"/>
                </a:lnTo>
                <a:lnTo>
                  <a:pt x="9905" y="252983"/>
                </a:lnTo>
                <a:lnTo>
                  <a:pt x="32118" y="210311"/>
                </a:lnTo>
                <a:lnTo>
                  <a:pt x="68158" y="182879"/>
                </a:lnTo>
                <a:lnTo>
                  <a:pt x="98028" y="167639"/>
                </a:lnTo>
                <a:lnTo>
                  <a:pt x="114185" y="158495"/>
                </a:lnTo>
                <a:lnTo>
                  <a:pt x="217069" y="121919"/>
                </a:lnTo>
                <a:lnTo>
                  <a:pt x="233554" y="118871"/>
                </a:lnTo>
                <a:lnTo>
                  <a:pt x="249378" y="112775"/>
                </a:lnTo>
                <a:lnTo>
                  <a:pt x="264363" y="109727"/>
                </a:lnTo>
                <a:lnTo>
                  <a:pt x="278332" y="106679"/>
                </a:lnTo>
                <a:lnTo>
                  <a:pt x="291108" y="103631"/>
                </a:lnTo>
                <a:lnTo>
                  <a:pt x="302513" y="100583"/>
                </a:lnTo>
                <a:lnTo>
                  <a:pt x="342899" y="91439"/>
                </a:lnTo>
                <a:lnTo>
                  <a:pt x="385571" y="82295"/>
                </a:lnTo>
                <a:lnTo>
                  <a:pt x="638933" y="45719"/>
                </a:lnTo>
                <a:lnTo>
                  <a:pt x="681350" y="42671"/>
                </a:lnTo>
                <a:lnTo>
                  <a:pt x="723810" y="36575"/>
                </a:lnTo>
                <a:lnTo>
                  <a:pt x="979248" y="18287"/>
                </a:lnTo>
                <a:lnTo>
                  <a:pt x="1021895" y="18287"/>
                </a:lnTo>
                <a:lnTo>
                  <a:pt x="1064553" y="15239"/>
                </a:lnTo>
                <a:lnTo>
                  <a:pt x="1107216" y="15239"/>
                </a:lnTo>
                <a:lnTo>
                  <a:pt x="1149882" y="12191"/>
                </a:lnTo>
                <a:lnTo>
                  <a:pt x="1696285" y="12191"/>
                </a:lnTo>
                <a:lnTo>
                  <a:pt x="1494464" y="3047"/>
                </a:lnTo>
                <a:close/>
              </a:path>
              <a:path w="2604770" h="1487804">
                <a:moveTo>
                  <a:pt x="1696285" y="12191"/>
                </a:moveTo>
                <a:lnTo>
                  <a:pt x="1501674" y="12191"/>
                </a:lnTo>
                <a:lnTo>
                  <a:pt x="1550231" y="15239"/>
                </a:lnTo>
                <a:lnTo>
                  <a:pt x="1740869" y="24383"/>
                </a:lnTo>
                <a:lnTo>
                  <a:pt x="1815069" y="30479"/>
                </a:lnTo>
                <a:lnTo>
                  <a:pt x="2051425" y="57911"/>
                </a:lnTo>
                <a:lnTo>
                  <a:pt x="2207456" y="82295"/>
                </a:lnTo>
                <a:lnTo>
                  <a:pt x="2281107" y="97535"/>
                </a:lnTo>
                <a:lnTo>
                  <a:pt x="2350116" y="112775"/>
                </a:lnTo>
                <a:lnTo>
                  <a:pt x="2413182" y="131063"/>
                </a:lnTo>
                <a:lnTo>
                  <a:pt x="2469004" y="149351"/>
                </a:lnTo>
                <a:lnTo>
                  <a:pt x="2516282" y="170687"/>
                </a:lnTo>
                <a:lnTo>
                  <a:pt x="2553716" y="195071"/>
                </a:lnTo>
                <a:lnTo>
                  <a:pt x="2593847" y="246887"/>
                </a:lnTo>
                <a:lnTo>
                  <a:pt x="2593847" y="1243583"/>
                </a:lnTo>
                <a:lnTo>
                  <a:pt x="2569409" y="1283207"/>
                </a:lnTo>
                <a:lnTo>
                  <a:pt x="2535300" y="1307591"/>
                </a:lnTo>
                <a:lnTo>
                  <a:pt x="2521772" y="1316735"/>
                </a:lnTo>
                <a:lnTo>
                  <a:pt x="2507463" y="1322831"/>
                </a:lnTo>
                <a:lnTo>
                  <a:pt x="2492552" y="1328927"/>
                </a:lnTo>
                <a:lnTo>
                  <a:pt x="2415251" y="1359407"/>
                </a:lnTo>
                <a:lnTo>
                  <a:pt x="2400495" y="1362455"/>
                </a:lnTo>
                <a:lnTo>
                  <a:pt x="2386393" y="1368551"/>
                </a:lnTo>
                <a:lnTo>
                  <a:pt x="2373123" y="1371599"/>
                </a:lnTo>
                <a:lnTo>
                  <a:pt x="2360865" y="1374647"/>
                </a:lnTo>
                <a:lnTo>
                  <a:pt x="2349798" y="1377695"/>
                </a:lnTo>
                <a:lnTo>
                  <a:pt x="2340101" y="1380743"/>
                </a:lnTo>
                <a:lnTo>
                  <a:pt x="2302001" y="1389887"/>
                </a:lnTo>
                <a:lnTo>
                  <a:pt x="2260853" y="1399031"/>
                </a:lnTo>
                <a:lnTo>
                  <a:pt x="2220250" y="1405127"/>
                </a:lnTo>
                <a:lnTo>
                  <a:pt x="2179500" y="1414271"/>
                </a:lnTo>
                <a:lnTo>
                  <a:pt x="2015279" y="1438655"/>
                </a:lnTo>
                <a:lnTo>
                  <a:pt x="1973980" y="1441703"/>
                </a:lnTo>
                <a:lnTo>
                  <a:pt x="1932607" y="1447799"/>
                </a:lnTo>
                <a:lnTo>
                  <a:pt x="1891173" y="1450847"/>
                </a:lnTo>
                <a:lnTo>
                  <a:pt x="1849690" y="1456943"/>
                </a:lnTo>
                <a:lnTo>
                  <a:pt x="1683511" y="1469135"/>
                </a:lnTo>
                <a:lnTo>
                  <a:pt x="1641966" y="1469135"/>
                </a:lnTo>
                <a:lnTo>
                  <a:pt x="1600445" y="1472183"/>
                </a:lnTo>
                <a:lnTo>
                  <a:pt x="1558960" y="1472183"/>
                </a:lnTo>
                <a:lnTo>
                  <a:pt x="1517524" y="1475231"/>
                </a:lnTo>
                <a:lnTo>
                  <a:pt x="1476148" y="1475231"/>
                </a:lnTo>
                <a:lnTo>
                  <a:pt x="1434845" y="1478279"/>
                </a:lnTo>
                <a:lnTo>
                  <a:pt x="1674263" y="1478279"/>
                </a:lnTo>
                <a:lnTo>
                  <a:pt x="1744933" y="1475231"/>
                </a:lnTo>
                <a:lnTo>
                  <a:pt x="1820105" y="1469135"/>
                </a:lnTo>
                <a:lnTo>
                  <a:pt x="2059373" y="1441703"/>
                </a:lnTo>
                <a:lnTo>
                  <a:pt x="2217088" y="1417319"/>
                </a:lnTo>
                <a:lnTo>
                  <a:pt x="2291428" y="1402079"/>
                </a:lnTo>
                <a:lnTo>
                  <a:pt x="2360990" y="1386839"/>
                </a:lnTo>
                <a:lnTo>
                  <a:pt x="2424446" y="1368551"/>
                </a:lnTo>
                <a:lnTo>
                  <a:pt x="2480472" y="1347215"/>
                </a:lnTo>
                <a:lnTo>
                  <a:pt x="2527742" y="1322831"/>
                </a:lnTo>
                <a:lnTo>
                  <a:pt x="2564929" y="1298447"/>
                </a:lnTo>
                <a:lnTo>
                  <a:pt x="2603753" y="1243583"/>
                </a:lnTo>
                <a:lnTo>
                  <a:pt x="2604515" y="1237487"/>
                </a:lnTo>
                <a:lnTo>
                  <a:pt x="2604515" y="252983"/>
                </a:lnTo>
                <a:lnTo>
                  <a:pt x="2584906" y="210311"/>
                </a:lnTo>
                <a:lnTo>
                  <a:pt x="2555051" y="182879"/>
                </a:lnTo>
                <a:lnTo>
                  <a:pt x="2513974" y="158495"/>
                </a:lnTo>
                <a:lnTo>
                  <a:pt x="2462986" y="137159"/>
                </a:lnTo>
                <a:lnTo>
                  <a:pt x="2403398" y="115823"/>
                </a:lnTo>
                <a:lnTo>
                  <a:pt x="2336519" y="97535"/>
                </a:lnTo>
                <a:lnTo>
                  <a:pt x="2263661" y="82295"/>
                </a:lnTo>
                <a:lnTo>
                  <a:pt x="2186133" y="67055"/>
                </a:lnTo>
                <a:lnTo>
                  <a:pt x="2022309" y="42671"/>
                </a:lnTo>
                <a:lnTo>
                  <a:pt x="1855533" y="24383"/>
                </a:lnTo>
                <a:lnTo>
                  <a:pt x="1696285" y="12191"/>
                </a:lnTo>
                <a:close/>
              </a:path>
              <a:path w="2604770" h="1487804">
                <a:moveTo>
                  <a:pt x="1399904" y="0"/>
                </a:moveTo>
                <a:lnTo>
                  <a:pt x="1235201" y="0"/>
                </a:lnTo>
                <a:lnTo>
                  <a:pt x="1168907" y="3047"/>
                </a:lnTo>
                <a:lnTo>
                  <a:pt x="1442312" y="3047"/>
                </a:lnTo>
                <a:lnTo>
                  <a:pt x="1399904" y="0"/>
                </a:lnTo>
                <a:close/>
              </a:path>
            </a:pathLst>
          </a:custGeom>
          <a:solidFill>
            <a:srgbClr val="000000"/>
          </a:solidFill>
        </p:spPr>
        <p:txBody>
          <a:bodyPr wrap="square" lIns="0" tIns="0" rIns="0" bIns="0" rtlCol="0"/>
          <a:lstStyle/>
          <a:p>
            <a:endParaRPr/>
          </a:p>
        </p:txBody>
      </p:sp>
      <p:sp>
        <p:nvSpPr>
          <p:cNvPr id="20" name="object 20"/>
          <p:cNvSpPr/>
          <p:nvPr/>
        </p:nvSpPr>
        <p:spPr>
          <a:xfrm>
            <a:off x="8551041" y="3544072"/>
            <a:ext cx="401320" cy="1786889"/>
          </a:xfrm>
          <a:custGeom>
            <a:avLst/>
            <a:gdLst/>
            <a:ahLst/>
            <a:cxnLst/>
            <a:rect l="l" t="t" r="r" b="b"/>
            <a:pathLst>
              <a:path w="401320" h="1786889">
                <a:moveTo>
                  <a:pt x="400811" y="1586477"/>
                </a:moveTo>
                <a:lnTo>
                  <a:pt x="0" y="1586477"/>
                </a:lnTo>
                <a:lnTo>
                  <a:pt x="200405" y="1786883"/>
                </a:lnTo>
                <a:lnTo>
                  <a:pt x="400811" y="1586477"/>
                </a:lnTo>
                <a:close/>
              </a:path>
              <a:path w="401320" h="1786889">
                <a:moveTo>
                  <a:pt x="300989" y="0"/>
                </a:moveTo>
                <a:lnTo>
                  <a:pt x="99821" y="0"/>
                </a:lnTo>
                <a:lnTo>
                  <a:pt x="99821" y="1586477"/>
                </a:lnTo>
                <a:lnTo>
                  <a:pt x="300989" y="1586477"/>
                </a:lnTo>
                <a:lnTo>
                  <a:pt x="300989" y="0"/>
                </a:lnTo>
                <a:close/>
              </a:path>
            </a:pathLst>
          </a:custGeom>
          <a:solidFill>
            <a:srgbClr val="00CC99"/>
          </a:solidFill>
        </p:spPr>
        <p:txBody>
          <a:bodyPr wrap="square" lIns="0" tIns="0" rIns="0" bIns="0" rtlCol="0"/>
          <a:lstStyle/>
          <a:p>
            <a:endParaRPr/>
          </a:p>
        </p:txBody>
      </p:sp>
      <p:sp>
        <p:nvSpPr>
          <p:cNvPr id="21" name="object 21"/>
          <p:cNvSpPr/>
          <p:nvPr/>
        </p:nvSpPr>
        <p:spPr>
          <a:xfrm>
            <a:off x="8538088" y="3539499"/>
            <a:ext cx="426720" cy="1799589"/>
          </a:xfrm>
          <a:custGeom>
            <a:avLst/>
            <a:gdLst/>
            <a:ahLst/>
            <a:cxnLst/>
            <a:rect l="l" t="t" r="r" b="b"/>
            <a:pathLst>
              <a:path w="426720" h="1799589">
                <a:moveTo>
                  <a:pt x="108203" y="1585715"/>
                </a:moveTo>
                <a:lnTo>
                  <a:pt x="0" y="1585715"/>
                </a:lnTo>
                <a:lnTo>
                  <a:pt x="213359" y="1799075"/>
                </a:lnTo>
                <a:lnTo>
                  <a:pt x="224789" y="1787645"/>
                </a:lnTo>
                <a:lnTo>
                  <a:pt x="209549" y="1787645"/>
                </a:lnTo>
                <a:lnTo>
                  <a:pt x="213352" y="1783843"/>
                </a:lnTo>
                <a:lnTo>
                  <a:pt x="25180" y="1596383"/>
                </a:lnTo>
                <a:lnTo>
                  <a:pt x="12953" y="1596383"/>
                </a:lnTo>
                <a:lnTo>
                  <a:pt x="16001" y="1587239"/>
                </a:lnTo>
                <a:lnTo>
                  <a:pt x="108203" y="1587239"/>
                </a:lnTo>
                <a:lnTo>
                  <a:pt x="108203" y="1585715"/>
                </a:lnTo>
                <a:close/>
              </a:path>
              <a:path w="426720" h="1799589">
                <a:moveTo>
                  <a:pt x="213352" y="1783843"/>
                </a:moveTo>
                <a:lnTo>
                  <a:pt x="209549" y="1787645"/>
                </a:lnTo>
                <a:lnTo>
                  <a:pt x="217169" y="1787645"/>
                </a:lnTo>
                <a:lnTo>
                  <a:pt x="213352" y="1783843"/>
                </a:lnTo>
                <a:close/>
              </a:path>
              <a:path w="426720" h="1799589">
                <a:moveTo>
                  <a:pt x="409955" y="1587239"/>
                </a:moveTo>
                <a:lnTo>
                  <a:pt x="213352" y="1783843"/>
                </a:lnTo>
                <a:lnTo>
                  <a:pt x="217169" y="1787645"/>
                </a:lnTo>
                <a:lnTo>
                  <a:pt x="224789" y="1787645"/>
                </a:lnTo>
                <a:lnTo>
                  <a:pt x="416051" y="1596383"/>
                </a:lnTo>
                <a:lnTo>
                  <a:pt x="413765" y="1596383"/>
                </a:lnTo>
                <a:lnTo>
                  <a:pt x="409955" y="1587239"/>
                </a:lnTo>
                <a:close/>
              </a:path>
              <a:path w="426720" h="1799589">
                <a:moveTo>
                  <a:pt x="16001" y="1587239"/>
                </a:moveTo>
                <a:lnTo>
                  <a:pt x="12953" y="1596383"/>
                </a:lnTo>
                <a:lnTo>
                  <a:pt x="25180" y="1596383"/>
                </a:lnTo>
                <a:lnTo>
                  <a:pt x="16001" y="1587239"/>
                </a:lnTo>
                <a:close/>
              </a:path>
              <a:path w="426720" h="1799589">
                <a:moveTo>
                  <a:pt x="108203" y="1587239"/>
                </a:moveTo>
                <a:lnTo>
                  <a:pt x="16001" y="1587239"/>
                </a:lnTo>
                <a:lnTo>
                  <a:pt x="25180" y="1596383"/>
                </a:lnTo>
                <a:lnTo>
                  <a:pt x="118109" y="1596383"/>
                </a:lnTo>
                <a:lnTo>
                  <a:pt x="118109" y="1591049"/>
                </a:lnTo>
                <a:lnTo>
                  <a:pt x="108203" y="1591049"/>
                </a:lnTo>
                <a:lnTo>
                  <a:pt x="108203" y="1587239"/>
                </a:lnTo>
                <a:close/>
              </a:path>
              <a:path w="426720" h="1799589">
                <a:moveTo>
                  <a:pt x="308609" y="4571"/>
                </a:moveTo>
                <a:lnTo>
                  <a:pt x="308609" y="1596383"/>
                </a:lnTo>
                <a:lnTo>
                  <a:pt x="400811" y="1596383"/>
                </a:lnTo>
                <a:lnTo>
                  <a:pt x="406145" y="1591049"/>
                </a:lnTo>
                <a:lnTo>
                  <a:pt x="318515" y="1591049"/>
                </a:lnTo>
                <a:lnTo>
                  <a:pt x="313943" y="1585715"/>
                </a:lnTo>
                <a:lnTo>
                  <a:pt x="318515" y="1585715"/>
                </a:lnTo>
                <a:lnTo>
                  <a:pt x="318515" y="9905"/>
                </a:lnTo>
                <a:lnTo>
                  <a:pt x="313943" y="9905"/>
                </a:lnTo>
                <a:lnTo>
                  <a:pt x="308609" y="4571"/>
                </a:lnTo>
                <a:close/>
              </a:path>
              <a:path w="426720" h="1799589">
                <a:moveTo>
                  <a:pt x="425195" y="1587239"/>
                </a:moveTo>
                <a:lnTo>
                  <a:pt x="409955" y="1587239"/>
                </a:lnTo>
                <a:lnTo>
                  <a:pt x="413765" y="1596383"/>
                </a:lnTo>
                <a:lnTo>
                  <a:pt x="416051" y="1596383"/>
                </a:lnTo>
                <a:lnTo>
                  <a:pt x="425195" y="1587239"/>
                </a:lnTo>
                <a:close/>
              </a:path>
              <a:path w="426720" h="1799589">
                <a:moveTo>
                  <a:pt x="318515" y="0"/>
                </a:moveTo>
                <a:lnTo>
                  <a:pt x="108203" y="0"/>
                </a:lnTo>
                <a:lnTo>
                  <a:pt x="108203" y="1591049"/>
                </a:lnTo>
                <a:lnTo>
                  <a:pt x="112775" y="1585715"/>
                </a:lnTo>
                <a:lnTo>
                  <a:pt x="118109" y="1585715"/>
                </a:lnTo>
                <a:lnTo>
                  <a:pt x="118109" y="9905"/>
                </a:lnTo>
                <a:lnTo>
                  <a:pt x="112775" y="9905"/>
                </a:lnTo>
                <a:lnTo>
                  <a:pt x="118109" y="4571"/>
                </a:lnTo>
                <a:lnTo>
                  <a:pt x="318515" y="4571"/>
                </a:lnTo>
                <a:lnTo>
                  <a:pt x="318515" y="0"/>
                </a:lnTo>
                <a:close/>
              </a:path>
              <a:path w="426720" h="1799589">
                <a:moveTo>
                  <a:pt x="118109" y="1585715"/>
                </a:moveTo>
                <a:lnTo>
                  <a:pt x="112775" y="1585715"/>
                </a:lnTo>
                <a:lnTo>
                  <a:pt x="108203" y="1591049"/>
                </a:lnTo>
                <a:lnTo>
                  <a:pt x="118109" y="1591049"/>
                </a:lnTo>
                <a:lnTo>
                  <a:pt x="118109" y="1585715"/>
                </a:lnTo>
                <a:close/>
              </a:path>
              <a:path w="426720" h="1799589">
                <a:moveTo>
                  <a:pt x="318515" y="1585715"/>
                </a:moveTo>
                <a:lnTo>
                  <a:pt x="313943" y="1585715"/>
                </a:lnTo>
                <a:lnTo>
                  <a:pt x="318515" y="1591049"/>
                </a:lnTo>
                <a:lnTo>
                  <a:pt x="318515" y="1585715"/>
                </a:lnTo>
                <a:close/>
              </a:path>
              <a:path w="426720" h="1799589">
                <a:moveTo>
                  <a:pt x="426719" y="1585715"/>
                </a:moveTo>
                <a:lnTo>
                  <a:pt x="318515" y="1585715"/>
                </a:lnTo>
                <a:lnTo>
                  <a:pt x="318515" y="1591049"/>
                </a:lnTo>
                <a:lnTo>
                  <a:pt x="406145" y="1591049"/>
                </a:lnTo>
                <a:lnTo>
                  <a:pt x="409955" y="1587239"/>
                </a:lnTo>
                <a:lnTo>
                  <a:pt x="425195" y="1587239"/>
                </a:lnTo>
                <a:lnTo>
                  <a:pt x="426719" y="1585715"/>
                </a:lnTo>
                <a:close/>
              </a:path>
              <a:path w="426720" h="1799589">
                <a:moveTo>
                  <a:pt x="118109" y="4571"/>
                </a:moveTo>
                <a:lnTo>
                  <a:pt x="112775" y="9905"/>
                </a:lnTo>
                <a:lnTo>
                  <a:pt x="118109" y="9905"/>
                </a:lnTo>
                <a:lnTo>
                  <a:pt x="118109" y="4571"/>
                </a:lnTo>
                <a:close/>
              </a:path>
              <a:path w="426720" h="1799589">
                <a:moveTo>
                  <a:pt x="308609" y="4571"/>
                </a:moveTo>
                <a:lnTo>
                  <a:pt x="118109" y="4571"/>
                </a:lnTo>
                <a:lnTo>
                  <a:pt x="118109" y="9905"/>
                </a:lnTo>
                <a:lnTo>
                  <a:pt x="308609" y="9905"/>
                </a:lnTo>
                <a:lnTo>
                  <a:pt x="308609" y="4571"/>
                </a:lnTo>
                <a:close/>
              </a:path>
              <a:path w="426720" h="1799589">
                <a:moveTo>
                  <a:pt x="318515" y="4571"/>
                </a:moveTo>
                <a:lnTo>
                  <a:pt x="308609" y="4571"/>
                </a:lnTo>
                <a:lnTo>
                  <a:pt x="313943" y="9905"/>
                </a:lnTo>
                <a:lnTo>
                  <a:pt x="318515" y="9905"/>
                </a:lnTo>
                <a:lnTo>
                  <a:pt x="318515" y="4571"/>
                </a:lnTo>
                <a:close/>
              </a:path>
            </a:pathLst>
          </a:custGeom>
          <a:solidFill>
            <a:srgbClr val="000000"/>
          </a:solidFill>
        </p:spPr>
        <p:txBody>
          <a:bodyPr wrap="square" lIns="0" tIns="0" rIns="0" bIns="0" rtlCol="0"/>
          <a:lstStyle/>
          <a:p>
            <a:endParaRPr/>
          </a:p>
        </p:txBody>
      </p:sp>
      <p:sp>
        <p:nvSpPr>
          <p:cNvPr id="22" name="object 22"/>
          <p:cNvSpPr/>
          <p:nvPr/>
        </p:nvSpPr>
        <p:spPr>
          <a:xfrm>
            <a:off x="9313041" y="3544072"/>
            <a:ext cx="401955" cy="1786889"/>
          </a:xfrm>
          <a:custGeom>
            <a:avLst/>
            <a:gdLst/>
            <a:ahLst/>
            <a:cxnLst/>
            <a:rect l="l" t="t" r="r" b="b"/>
            <a:pathLst>
              <a:path w="401954" h="1786889">
                <a:moveTo>
                  <a:pt x="300989" y="201167"/>
                </a:moveTo>
                <a:lnTo>
                  <a:pt x="100583" y="201167"/>
                </a:lnTo>
                <a:lnTo>
                  <a:pt x="100583" y="1786883"/>
                </a:lnTo>
                <a:lnTo>
                  <a:pt x="300989" y="1786883"/>
                </a:lnTo>
                <a:lnTo>
                  <a:pt x="300989" y="201167"/>
                </a:lnTo>
                <a:close/>
              </a:path>
              <a:path w="401954" h="1786889">
                <a:moveTo>
                  <a:pt x="201167" y="0"/>
                </a:moveTo>
                <a:lnTo>
                  <a:pt x="0" y="201167"/>
                </a:lnTo>
                <a:lnTo>
                  <a:pt x="401573" y="201167"/>
                </a:lnTo>
                <a:lnTo>
                  <a:pt x="201167" y="0"/>
                </a:lnTo>
                <a:close/>
              </a:path>
            </a:pathLst>
          </a:custGeom>
          <a:solidFill>
            <a:srgbClr val="00CC99"/>
          </a:solidFill>
        </p:spPr>
        <p:txBody>
          <a:bodyPr wrap="square" lIns="0" tIns="0" rIns="0" bIns="0" rtlCol="0"/>
          <a:lstStyle/>
          <a:p>
            <a:endParaRPr/>
          </a:p>
        </p:txBody>
      </p:sp>
      <p:sp>
        <p:nvSpPr>
          <p:cNvPr id="23" name="object 23"/>
          <p:cNvSpPr/>
          <p:nvPr/>
        </p:nvSpPr>
        <p:spPr>
          <a:xfrm>
            <a:off x="9300850" y="3537213"/>
            <a:ext cx="426084" cy="1799589"/>
          </a:xfrm>
          <a:custGeom>
            <a:avLst/>
            <a:gdLst/>
            <a:ahLst/>
            <a:cxnLst/>
            <a:rect l="l" t="t" r="r" b="b"/>
            <a:pathLst>
              <a:path w="426084" h="1799589">
                <a:moveTo>
                  <a:pt x="107441" y="208025"/>
                </a:moveTo>
                <a:lnTo>
                  <a:pt x="107441" y="1799075"/>
                </a:lnTo>
                <a:lnTo>
                  <a:pt x="318515" y="1799075"/>
                </a:lnTo>
                <a:lnTo>
                  <a:pt x="318515" y="1793741"/>
                </a:lnTo>
                <a:lnTo>
                  <a:pt x="118109" y="1793741"/>
                </a:lnTo>
                <a:lnTo>
                  <a:pt x="112775" y="1788407"/>
                </a:lnTo>
                <a:lnTo>
                  <a:pt x="118109" y="1788407"/>
                </a:lnTo>
                <a:lnTo>
                  <a:pt x="118109" y="213359"/>
                </a:lnTo>
                <a:lnTo>
                  <a:pt x="112775" y="213359"/>
                </a:lnTo>
                <a:lnTo>
                  <a:pt x="107441" y="208025"/>
                </a:lnTo>
                <a:close/>
              </a:path>
              <a:path w="426084" h="1799589">
                <a:moveTo>
                  <a:pt x="118109" y="1788407"/>
                </a:moveTo>
                <a:lnTo>
                  <a:pt x="112775" y="1788407"/>
                </a:lnTo>
                <a:lnTo>
                  <a:pt x="118109" y="1793741"/>
                </a:lnTo>
                <a:lnTo>
                  <a:pt x="118109" y="1788407"/>
                </a:lnTo>
                <a:close/>
              </a:path>
              <a:path w="426084" h="1799589">
                <a:moveTo>
                  <a:pt x="308609" y="1788407"/>
                </a:moveTo>
                <a:lnTo>
                  <a:pt x="118109" y="1788407"/>
                </a:lnTo>
                <a:lnTo>
                  <a:pt x="118109" y="1793741"/>
                </a:lnTo>
                <a:lnTo>
                  <a:pt x="308609" y="1793741"/>
                </a:lnTo>
                <a:lnTo>
                  <a:pt x="308609" y="1788407"/>
                </a:lnTo>
                <a:close/>
              </a:path>
              <a:path w="426084" h="1799589">
                <a:moveTo>
                  <a:pt x="400846" y="202691"/>
                </a:moveTo>
                <a:lnTo>
                  <a:pt x="308609" y="202691"/>
                </a:lnTo>
                <a:lnTo>
                  <a:pt x="308609" y="1793741"/>
                </a:lnTo>
                <a:lnTo>
                  <a:pt x="313181" y="1788407"/>
                </a:lnTo>
                <a:lnTo>
                  <a:pt x="318515" y="1788407"/>
                </a:lnTo>
                <a:lnTo>
                  <a:pt x="318515" y="213359"/>
                </a:lnTo>
                <a:lnTo>
                  <a:pt x="313181" y="213359"/>
                </a:lnTo>
                <a:lnTo>
                  <a:pt x="318515" y="208025"/>
                </a:lnTo>
                <a:lnTo>
                  <a:pt x="406160" y="208025"/>
                </a:lnTo>
                <a:lnTo>
                  <a:pt x="400846" y="202691"/>
                </a:lnTo>
                <a:close/>
              </a:path>
              <a:path w="426084" h="1799589">
                <a:moveTo>
                  <a:pt x="318515" y="1788407"/>
                </a:moveTo>
                <a:lnTo>
                  <a:pt x="313181" y="1788407"/>
                </a:lnTo>
                <a:lnTo>
                  <a:pt x="308609" y="1793741"/>
                </a:lnTo>
                <a:lnTo>
                  <a:pt x="318515" y="1793741"/>
                </a:lnTo>
                <a:lnTo>
                  <a:pt x="318515" y="1788407"/>
                </a:lnTo>
                <a:close/>
              </a:path>
              <a:path w="426084" h="1799589">
                <a:moveTo>
                  <a:pt x="213359" y="0"/>
                </a:moveTo>
                <a:lnTo>
                  <a:pt x="0" y="213359"/>
                </a:lnTo>
                <a:lnTo>
                  <a:pt x="107441" y="213359"/>
                </a:lnTo>
                <a:lnTo>
                  <a:pt x="107441" y="211835"/>
                </a:lnTo>
                <a:lnTo>
                  <a:pt x="16001" y="211835"/>
                </a:lnTo>
                <a:lnTo>
                  <a:pt x="12191" y="202691"/>
                </a:lnTo>
                <a:lnTo>
                  <a:pt x="25111" y="202691"/>
                </a:lnTo>
                <a:lnTo>
                  <a:pt x="212978" y="14110"/>
                </a:lnTo>
                <a:lnTo>
                  <a:pt x="209549" y="10667"/>
                </a:lnTo>
                <a:lnTo>
                  <a:pt x="223989" y="10667"/>
                </a:lnTo>
                <a:lnTo>
                  <a:pt x="213359" y="0"/>
                </a:lnTo>
                <a:close/>
              </a:path>
              <a:path w="426084" h="1799589">
                <a:moveTo>
                  <a:pt x="118109" y="208025"/>
                </a:moveTo>
                <a:lnTo>
                  <a:pt x="107441" y="208025"/>
                </a:lnTo>
                <a:lnTo>
                  <a:pt x="112775" y="213359"/>
                </a:lnTo>
                <a:lnTo>
                  <a:pt x="118109" y="213359"/>
                </a:lnTo>
                <a:lnTo>
                  <a:pt x="118109" y="208025"/>
                </a:lnTo>
                <a:close/>
              </a:path>
              <a:path w="426084" h="1799589">
                <a:moveTo>
                  <a:pt x="318515" y="208025"/>
                </a:moveTo>
                <a:lnTo>
                  <a:pt x="313181" y="213359"/>
                </a:lnTo>
                <a:lnTo>
                  <a:pt x="318515" y="213359"/>
                </a:lnTo>
                <a:lnTo>
                  <a:pt x="318515" y="208025"/>
                </a:lnTo>
                <a:close/>
              </a:path>
              <a:path w="426084" h="1799589">
                <a:moveTo>
                  <a:pt x="406160" y="208025"/>
                </a:moveTo>
                <a:lnTo>
                  <a:pt x="318515" y="208025"/>
                </a:lnTo>
                <a:lnTo>
                  <a:pt x="318515" y="213359"/>
                </a:lnTo>
                <a:lnTo>
                  <a:pt x="425957" y="213359"/>
                </a:lnTo>
                <a:lnTo>
                  <a:pt x="424439" y="211835"/>
                </a:lnTo>
                <a:lnTo>
                  <a:pt x="409955" y="211835"/>
                </a:lnTo>
                <a:lnTo>
                  <a:pt x="406160" y="208025"/>
                </a:lnTo>
                <a:close/>
              </a:path>
              <a:path w="426084" h="1799589">
                <a:moveTo>
                  <a:pt x="25111" y="202691"/>
                </a:moveTo>
                <a:lnTo>
                  <a:pt x="12191" y="202691"/>
                </a:lnTo>
                <a:lnTo>
                  <a:pt x="16001" y="211835"/>
                </a:lnTo>
                <a:lnTo>
                  <a:pt x="25111" y="202691"/>
                </a:lnTo>
                <a:close/>
              </a:path>
              <a:path w="426084" h="1799589">
                <a:moveTo>
                  <a:pt x="118109" y="202691"/>
                </a:moveTo>
                <a:lnTo>
                  <a:pt x="25111" y="202691"/>
                </a:lnTo>
                <a:lnTo>
                  <a:pt x="16001" y="211835"/>
                </a:lnTo>
                <a:lnTo>
                  <a:pt x="107441" y="211835"/>
                </a:lnTo>
                <a:lnTo>
                  <a:pt x="107441" y="208025"/>
                </a:lnTo>
                <a:lnTo>
                  <a:pt x="118109" y="208025"/>
                </a:lnTo>
                <a:lnTo>
                  <a:pt x="118109" y="202691"/>
                </a:lnTo>
                <a:close/>
              </a:path>
              <a:path w="426084" h="1799589">
                <a:moveTo>
                  <a:pt x="223989" y="10667"/>
                </a:moveTo>
                <a:lnTo>
                  <a:pt x="216407" y="10667"/>
                </a:lnTo>
                <a:lnTo>
                  <a:pt x="212978" y="14110"/>
                </a:lnTo>
                <a:lnTo>
                  <a:pt x="409955" y="211835"/>
                </a:lnTo>
                <a:lnTo>
                  <a:pt x="413765" y="202691"/>
                </a:lnTo>
                <a:lnTo>
                  <a:pt x="415328" y="202691"/>
                </a:lnTo>
                <a:lnTo>
                  <a:pt x="223989" y="10667"/>
                </a:lnTo>
                <a:close/>
              </a:path>
              <a:path w="426084" h="1799589">
                <a:moveTo>
                  <a:pt x="415328" y="202691"/>
                </a:moveTo>
                <a:lnTo>
                  <a:pt x="413765" y="202691"/>
                </a:lnTo>
                <a:lnTo>
                  <a:pt x="409955" y="211835"/>
                </a:lnTo>
                <a:lnTo>
                  <a:pt x="424439" y="211835"/>
                </a:lnTo>
                <a:lnTo>
                  <a:pt x="415328" y="202691"/>
                </a:lnTo>
                <a:close/>
              </a:path>
              <a:path w="426084" h="1799589">
                <a:moveTo>
                  <a:pt x="216407" y="10667"/>
                </a:moveTo>
                <a:lnTo>
                  <a:pt x="209549" y="10667"/>
                </a:lnTo>
                <a:lnTo>
                  <a:pt x="212978" y="14110"/>
                </a:lnTo>
                <a:lnTo>
                  <a:pt x="216407" y="10667"/>
                </a:lnTo>
                <a:close/>
              </a:path>
            </a:pathLst>
          </a:custGeom>
          <a:solidFill>
            <a:srgbClr val="000000"/>
          </a:solidFill>
        </p:spPr>
        <p:txBody>
          <a:bodyPr wrap="square" lIns="0" tIns="0" rIns="0" bIns="0" rtlCol="0"/>
          <a:lstStyle/>
          <a:p>
            <a:endParaRPr/>
          </a:p>
        </p:txBody>
      </p:sp>
      <p:sp>
        <p:nvSpPr>
          <p:cNvPr id="24" name="object 24"/>
          <p:cNvSpPr txBox="1"/>
          <p:nvPr/>
        </p:nvSpPr>
        <p:spPr>
          <a:xfrm>
            <a:off x="3662326" y="5145496"/>
            <a:ext cx="6616065" cy="879728"/>
          </a:xfrm>
          <a:prstGeom prst="rect">
            <a:avLst/>
          </a:prstGeom>
        </p:spPr>
        <p:txBody>
          <a:bodyPr vert="horz" wrap="square" lIns="0" tIns="0" rIns="0" bIns="0" rtlCol="0">
            <a:spAutoFit/>
          </a:bodyPr>
          <a:lstStyle/>
          <a:p>
            <a:pPr marL="12700" marR="3106420" indent="111760">
              <a:lnSpc>
                <a:spcPts val="2440"/>
              </a:lnSpc>
            </a:pPr>
            <a:r>
              <a:rPr lang="nl-NL" sz="2150" spc="-5" dirty="0">
                <a:latin typeface="Arial"/>
                <a:cs typeface="Arial"/>
              </a:rPr>
              <a:t>Save </a:t>
            </a:r>
            <a:r>
              <a:rPr lang="nl-NL" sz="2150" spc="-5" dirty="0" err="1">
                <a:latin typeface="Arial"/>
                <a:cs typeface="Arial"/>
              </a:rPr>
              <a:t>your</a:t>
            </a:r>
            <a:r>
              <a:rPr lang="nl-NL" sz="2150" spc="-5" dirty="0">
                <a:latin typeface="Arial"/>
                <a:cs typeface="Arial"/>
              </a:rPr>
              <a:t> data via </a:t>
            </a:r>
            <a:r>
              <a:rPr sz="2150" spc="-5" dirty="0">
                <a:latin typeface="Courier New"/>
                <a:cs typeface="Courier New"/>
              </a:rPr>
              <a:t>Http</a:t>
            </a:r>
            <a:endParaRPr sz="2150" dirty="0">
              <a:latin typeface="Courier New"/>
              <a:cs typeface="Courier New"/>
            </a:endParaRPr>
          </a:p>
          <a:p>
            <a:pPr marR="5080" algn="r">
              <a:lnSpc>
                <a:spcPct val="100000"/>
              </a:lnSpc>
              <a:spcBef>
                <a:spcPts val="1739"/>
              </a:spcBef>
            </a:pPr>
            <a:r>
              <a:rPr sz="2300" dirty="0">
                <a:solidFill>
                  <a:srgbClr val="FFFFFF"/>
                </a:solidFill>
                <a:latin typeface="Arial"/>
                <a:cs typeface="Arial"/>
              </a:rPr>
              <a:t>API</a:t>
            </a:r>
            <a:r>
              <a:rPr sz="2300" spc="-10" dirty="0">
                <a:solidFill>
                  <a:srgbClr val="FFFFFF"/>
                </a:solidFill>
                <a:latin typeface="Arial"/>
                <a:cs typeface="Arial"/>
              </a:rPr>
              <a:t> </a:t>
            </a:r>
            <a:r>
              <a:rPr sz="2300" dirty="0">
                <a:solidFill>
                  <a:srgbClr val="FFFFFF"/>
                </a:solidFill>
                <a:latin typeface="Wingdings"/>
                <a:cs typeface="Wingdings"/>
              </a:rPr>
              <a:t></a:t>
            </a:r>
            <a:r>
              <a:rPr sz="2300" spc="55" dirty="0">
                <a:solidFill>
                  <a:srgbClr val="FFFFFF"/>
                </a:solidFill>
                <a:latin typeface="Times New Roman"/>
                <a:cs typeface="Times New Roman"/>
              </a:rPr>
              <a:t> </a:t>
            </a:r>
            <a:r>
              <a:rPr sz="2300" dirty="0">
                <a:solidFill>
                  <a:srgbClr val="FFFFFF"/>
                </a:solidFill>
                <a:latin typeface="Arial"/>
                <a:cs typeface="Arial"/>
              </a:rPr>
              <a:t>Database</a:t>
            </a:r>
            <a:endParaRPr sz="2300" dirty="0">
              <a:latin typeface="Arial"/>
              <a:cs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CRUD applicatie</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d</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5419710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431F1-B40F-5F4A-864D-7170EC43685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34BF4E2-4565-6347-9DA5-59835C0B7719}"/>
              </a:ext>
            </a:extLst>
          </p:cNvPr>
          <p:cNvSpPr>
            <a:spLocks noGrp="1"/>
          </p:cNvSpPr>
          <p:nvPr>
            <p:ph type="body" idx="1"/>
          </p:nvPr>
        </p:nvSpPr>
        <p:spPr>
          <a:xfrm>
            <a:off x="811770" y="1183666"/>
            <a:ext cx="9069859" cy="300082"/>
          </a:xfrm>
        </p:spPr>
        <p:txBody>
          <a:bodyPr/>
          <a:lstStyle/>
          <a:p>
            <a:endParaRPr lang="en-US" dirty="0"/>
          </a:p>
        </p:txBody>
      </p:sp>
      <p:sp>
        <p:nvSpPr>
          <p:cNvPr id="4" name="Rectangle 3">
            <a:extLst>
              <a:ext uri="{FF2B5EF4-FFF2-40B4-BE49-F238E27FC236}">
                <a16:creationId xmlns:a16="http://schemas.microsoft.com/office/drawing/2014/main" id="{7C7FC500-6F0C-1B47-B6BA-FBF6C244E2F4}"/>
              </a:ext>
            </a:extLst>
          </p:cNvPr>
          <p:cNvSpPr/>
          <p:nvPr/>
        </p:nvSpPr>
        <p:spPr>
          <a:xfrm>
            <a:off x="3136901" y="3019425"/>
            <a:ext cx="3710938" cy="690830"/>
          </a:xfrm>
          <a:prstGeom prst="rect">
            <a:avLst/>
          </a:prstGeom>
        </p:spPr>
        <p:txBody>
          <a:bodyPr wrap="square">
            <a:spAutoFit/>
          </a:bodyPr>
          <a:lstStyle/>
          <a:p>
            <a:pPr marL="12700" algn="ctr">
              <a:lnSpc>
                <a:spcPts val="5030"/>
              </a:lnSpc>
            </a:pPr>
            <a:r>
              <a:rPr lang="en-US" sz="4000" b="1" spc="-85" dirty="0" err="1">
                <a:latin typeface="Verdana"/>
                <a:cs typeface="Verdana"/>
              </a:rPr>
              <a:t>Asyn</a:t>
            </a:r>
            <a:r>
              <a:rPr lang="en-US" sz="4000" b="1" dirty="0" err="1">
                <a:latin typeface="Verdana"/>
                <a:cs typeface="Verdana"/>
              </a:rPr>
              <a:t>c</a:t>
            </a:r>
            <a:r>
              <a:rPr lang="en-US" sz="4000" b="1" spc="270" dirty="0">
                <a:latin typeface="Times New Roman"/>
                <a:cs typeface="Times New Roman"/>
              </a:rPr>
              <a:t> </a:t>
            </a:r>
            <a:r>
              <a:rPr lang="en-US" sz="4000" b="1" spc="-85" dirty="0">
                <a:latin typeface="Verdana"/>
                <a:cs typeface="Verdana"/>
              </a:rPr>
              <a:t>pipe</a:t>
            </a:r>
            <a:endParaRPr lang="en-US" sz="4000" b="1" dirty="0">
              <a:latin typeface="Verdana"/>
              <a:cs typeface="Verdana"/>
            </a:endParaRPr>
          </a:p>
        </p:txBody>
      </p:sp>
      <p:sp>
        <p:nvSpPr>
          <p:cNvPr id="5" name="Rectangle 4">
            <a:extLst>
              <a:ext uri="{FF2B5EF4-FFF2-40B4-BE49-F238E27FC236}">
                <a16:creationId xmlns:a16="http://schemas.microsoft.com/office/drawing/2014/main" id="{23B3793B-7396-8643-9C11-E62E0AAB676C}"/>
              </a:ext>
            </a:extLst>
          </p:cNvPr>
          <p:cNvSpPr/>
          <p:nvPr/>
        </p:nvSpPr>
        <p:spPr>
          <a:xfrm>
            <a:off x="1841500" y="4555380"/>
            <a:ext cx="6611256" cy="1919436"/>
          </a:xfrm>
          <a:prstGeom prst="rect">
            <a:avLst/>
          </a:prstGeom>
        </p:spPr>
        <p:txBody>
          <a:bodyPr wrap="square">
            <a:spAutoFit/>
          </a:bodyPr>
          <a:lstStyle/>
          <a:p>
            <a:pPr marL="12700" algn="ctr">
              <a:lnSpc>
                <a:spcPts val="5030"/>
              </a:lnSpc>
            </a:pPr>
            <a:r>
              <a:rPr lang="en-US" b="1" dirty="0">
                <a:latin typeface="Verdana"/>
                <a:cs typeface="Verdana"/>
              </a:rPr>
              <a:t>.subscribe()       </a:t>
            </a:r>
            <a:r>
              <a:rPr lang="en-US" dirty="0">
                <a:latin typeface="Verdana"/>
                <a:cs typeface="Verdana"/>
              </a:rPr>
              <a:t>versus        </a:t>
            </a:r>
            <a:r>
              <a:rPr lang="en-US" b="1" dirty="0">
                <a:latin typeface="Verdana"/>
                <a:cs typeface="Verdana"/>
              </a:rPr>
              <a:t>  </a:t>
            </a:r>
            <a:r>
              <a:rPr lang="en-US" sz="2400" b="1" dirty="0">
                <a:latin typeface="Verdana"/>
                <a:cs typeface="Verdana"/>
              </a:rPr>
              <a:t>| async</a:t>
            </a:r>
          </a:p>
          <a:p>
            <a:pPr marL="12700" algn="ctr">
              <a:lnSpc>
                <a:spcPts val="5030"/>
              </a:lnSpc>
            </a:pPr>
            <a:endParaRPr lang="en-US" sz="2400" b="1" dirty="0">
              <a:latin typeface="Verdana"/>
              <a:cs typeface="Verdana"/>
            </a:endParaRPr>
          </a:p>
          <a:p>
            <a:pPr marL="12700" algn="ctr">
              <a:lnSpc>
                <a:spcPts val="5030"/>
              </a:lnSpc>
            </a:pPr>
            <a:r>
              <a:rPr lang="en-US" sz="2400" b="1" dirty="0">
                <a:latin typeface="Verdana"/>
                <a:cs typeface="Verdana"/>
              </a:rPr>
              <a:t>| Async also </a:t>
            </a:r>
            <a:r>
              <a:rPr lang="en-US" sz="2400" b="1" dirty="0">
                <a:solidFill>
                  <a:srgbClr val="FF0000"/>
                </a:solidFill>
                <a:latin typeface="Verdana"/>
                <a:cs typeface="Verdana"/>
              </a:rPr>
              <a:t>un</a:t>
            </a:r>
            <a:r>
              <a:rPr lang="en-US" sz="2400" b="1" dirty="0">
                <a:latin typeface="Verdana"/>
                <a:cs typeface="Verdana"/>
              </a:rPr>
              <a:t>subscribes !!!</a:t>
            </a:r>
          </a:p>
        </p:txBody>
      </p:sp>
    </p:spTree>
    <p:extLst>
      <p:ext uri="{BB962C8B-B14F-4D97-AF65-F5344CB8AC3E}">
        <p14:creationId xmlns:p14="http://schemas.microsoft.com/office/powerpoint/2010/main" val="31343513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0CA19-C2ED-A144-A5F7-D53B32FA373D}"/>
              </a:ext>
            </a:extLst>
          </p:cNvPr>
          <p:cNvSpPr>
            <a:spLocks noGrp="1"/>
          </p:cNvSpPr>
          <p:nvPr>
            <p:ph type="title"/>
          </p:nvPr>
        </p:nvSpPr>
        <p:spPr>
          <a:xfrm>
            <a:off x="1266584" y="472182"/>
            <a:ext cx="8160230" cy="423193"/>
          </a:xfrm>
        </p:spPr>
        <p:txBody>
          <a:bodyPr/>
          <a:lstStyle/>
          <a:p>
            <a:pPr algn="ctr"/>
            <a:r>
              <a:rPr lang="en-US" dirty="0"/>
              <a:t>DEMO 206 services–</a:t>
            </a:r>
            <a:r>
              <a:rPr lang="en-US" dirty="0" err="1"/>
              <a:t>async</a:t>
            </a:r>
            <a:r>
              <a:rPr lang="en-US" dirty="0"/>
              <a:t>-pipe</a:t>
            </a:r>
          </a:p>
        </p:txBody>
      </p:sp>
      <p:sp>
        <p:nvSpPr>
          <p:cNvPr id="3" name="Text Placeholder 2">
            <a:extLst>
              <a:ext uri="{FF2B5EF4-FFF2-40B4-BE49-F238E27FC236}">
                <a16:creationId xmlns:a16="http://schemas.microsoft.com/office/drawing/2014/main" id="{CEBA62EE-0AF9-D944-B8CD-16A19DDFB493}"/>
              </a:ext>
            </a:extLst>
          </p:cNvPr>
          <p:cNvSpPr>
            <a:spLocks noGrp="1"/>
          </p:cNvSpPr>
          <p:nvPr>
            <p:ph type="body" idx="1"/>
          </p:nvPr>
        </p:nvSpPr>
        <p:spPr>
          <a:xfrm>
            <a:off x="2184398" y="1647825"/>
            <a:ext cx="6324601" cy="2769989"/>
          </a:xfrm>
        </p:spPr>
        <p:txBody>
          <a:bodyPr/>
          <a:lstStyle/>
          <a:p>
            <a:endParaRPr lang="en-US" dirty="0"/>
          </a:p>
          <a:p>
            <a:endParaRPr lang="en-US" dirty="0"/>
          </a:p>
          <a:p>
            <a:r>
              <a:rPr lang="en-US" dirty="0"/>
              <a:t>&lt;li *</a:t>
            </a:r>
            <a:r>
              <a:rPr lang="en-US" dirty="0" err="1"/>
              <a:t>ngFor</a:t>
            </a:r>
            <a:r>
              <a:rPr lang="en-US" dirty="0"/>
              <a:t>="let city of </a:t>
            </a:r>
            <a:r>
              <a:rPr lang="en-US" sz="2400" b="1" dirty="0">
                <a:solidFill>
                  <a:srgbClr val="C00000"/>
                </a:solidFill>
              </a:rPr>
              <a:t>cities$ | </a:t>
            </a:r>
            <a:r>
              <a:rPr lang="en-US" sz="2400" b="1" dirty="0" err="1">
                <a:solidFill>
                  <a:srgbClr val="C00000"/>
                </a:solidFill>
              </a:rPr>
              <a:t>async</a:t>
            </a:r>
            <a:r>
              <a:rPr lang="en-US" dirty="0"/>
              <a:t>”&gt;</a:t>
            </a:r>
          </a:p>
          <a:p>
            <a:endParaRPr lang="en-US" dirty="0"/>
          </a:p>
          <a:p>
            <a:r>
              <a:rPr lang="en-US" dirty="0"/>
              <a:t>	{{ </a:t>
            </a:r>
            <a:r>
              <a:rPr lang="en-US" dirty="0" err="1"/>
              <a:t>city.id</a:t>
            </a:r>
            <a:r>
              <a:rPr lang="en-US" dirty="0"/>
              <a:t>}} - {{ </a:t>
            </a:r>
            <a:r>
              <a:rPr lang="en-US" dirty="0" err="1"/>
              <a:t>city.name</a:t>
            </a:r>
            <a:r>
              <a:rPr lang="en-US" dirty="0"/>
              <a:t> }}</a:t>
            </a:r>
          </a:p>
          <a:p>
            <a:endParaRPr lang="en-US" dirty="0"/>
          </a:p>
          <a:p>
            <a:r>
              <a:rPr lang="en-US" dirty="0"/>
              <a:t>&lt;/li&gt;</a:t>
            </a:r>
          </a:p>
          <a:p>
            <a:endParaRPr lang="en-US" dirty="0"/>
          </a:p>
          <a:p>
            <a:endParaRPr lang="en-US" dirty="0"/>
          </a:p>
        </p:txBody>
      </p:sp>
      <p:sp>
        <p:nvSpPr>
          <p:cNvPr id="4" name="object 4">
            <a:extLst>
              <a:ext uri="{FF2B5EF4-FFF2-40B4-BE49-F238E27FC236}">
                <a16:creationId xmlns:a16="http://schemas.microsoft.com/office/drawing/2014/main" id="{8EED9DEC-5041-FE46-9812-7E0FDA124266}"/>
              </a:ext>
            </a:extLst>
          </p:cNvPr>
          <p:cNvSpPr/>
          <p:nvPr/>
        </p:nvSpPr>
        <p:spPr>
          <a:xfrm>
            <a:off x="1305949" y="4917951"/>
            <a:ext cx="2522223" cy="1835657"/>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082898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5E39B-2DF2-A547-A623-495727F148CA}"/>
              </a:ext>
            </a:extLst>
          </p:cNvPr>
          <p:cNvSpPr>
            <a:spLocks noGrp="1"/>
          </p:cNvSpPr>
          <p:nvPr>
            <p:ph type="title"/>
          </p:nvPr>
        </p:nvSpPr>
        <p:spPr>
          <a:xfrm>
            <a:off x="1266584" y="472182"/>
            <a:ext cx="8160230" cy="854080"/>
          </a:xfrm>
        </p:spPr>
        <p:txBody>
          <a:bodyPr/>
          <a:lstStyle/>
          <a:p>
            <a:pPr algn="ctr"/>
            <a:r>
              <a:rPr lang="en-US" dirty="0"/>
              <a:t>Advantages </a:t>
            </a:r>
            <a:r>
              <a:rPr lang="en-US" sz="2800" spc="-85" dirty="0"/>
              <a:t>Asyn</a:t>
            </a:r>
            <a:r>
              <a:rPr lang="en-US" sz="2800" dirty="0"/>
              <a:t>c</a:t>
            </a:r>
            <a:r>
              <a:rPr lang="en-US" sz="2800" spc="270" dirty="0">
                <a:latin typeface="Times New Roman"/>
                <a:cs typeface="Times New Roman"/>
              </a:rPr>
              <a:t> </a:t>
            </a:r>
            <a:r>
              <a:rPr lang="en-US" sz="2800" spc="-85" dirty="0"/>
              <a:t>pipe</a:t>
            </a:r>
            <a:br>
              <a:rPr lang="en-US" sz="2800" dirty="0"/>
            </a:br>
            <a:endParaRPr lang="en-US" dirty="0"/>
          </a:p>
        </p:txBody>
      </p:sp>
      <p:sp>
        <p:nvSpPr>
          <p:cNvPr id="3" name="Text Placeholder 2">
            <a:extLst>
              <a:ext uri="{FF2B5EF4-FFF2-40B4-BE49-F238E27FC236}">
                <a16:creationId xmlns:a16="http://schemas.microsoft.com/office/drawing/2014/main" id="{2BC2A19C-5BF7-4C40-87CD-45F6014A4430}"/>
              </a:ext>
            </a:extLst>
          </p:cNvPr>
          <p:cNvSpPr>
            <a:spLocks noGrp="1"/>
          </p:cNvSpPr>
          <p:nvPr>
            <p:ph type="body" idx="1"/>
          </p:nvPr>
        </p:nvSpPr>
        <p:spPr>
          <a:xfrm>
            <a:off x="1266584" y="1326262"/>
            <a:ext cx="9069859" cy="3208571"/>
          </a:xfrm>
        </p:spPr>
        <p:txBody>
          <a:bodyPr/>
          <a:lstStyle/>
          <a:p>
            <a:endParaRPr lang="en-US" dirty="0"/>
          </a:p>
          <a:p>
            <a:pPr marL="353695" indent="-340995">
              <a:lnSpc>
                <a:spcPct val="100000"/>
              </a:lnSpc>
              <a:buFont typeface="Verdana"/>
              <a:buChar char="•"/>
              <a:tabLst>
                <a:tab pos="354330" algn="l"/>
              </a:tabLst>
            </a:pPr>
            <a:endParaRPr lang="en-US" sz="2000" spc="-15" dirty="0">
              <a:latin typeface="Verdana"/>
              <a:cs typeface="Verdana"/>
            </a:endParaRPr>
          </a:p>
          <a:p>
            <a:pPr marL="353695" indent="-340995">
              <a:lnSpc>
                <a:spcPct val="100000"/>
              </a:lnSpc>
              <a:buFont typeface="Verdana"/>
              <a:buChar char="•"/>
              <a:tabLst>
                <a:tab pos="354330" algn="l"/>
              </a:tabLst>
            </a:pPr>
            <a:r>
              <a:rPr lang="en-US" sz="2600" spc="-15" dirty="0">
                <a:latin typeface="Verdana"/>
                <a:cs typeface="Verdana"/>
              </a:rPr>
              <a:t>No </a:t>
            </a:r>
            <a:r>
              <a:rPr lang="en-US" sz="2600" b="1" spc="-15" dirty="0">
                <a:latin typeface="Verdana"/>
                <a:cs typeface="Verdana"/>
              </a:rPr>
              <a:t>subscribe() needed</a:t>
            </a:r>
            <a:endParaRPr lang="en-US" sz="2600" spc="-15" dirty="0">
              <a:latin typeface="Verdana"/>
              <a:cs typeface="Verdana"/>
            </a:endParaRPr>
          </a:p>
          <a:p>
            <a:pPr marL="353695" indent="-340995">
              <a:lnSpc>
                <a:spcPct val="100000"/>
              </a:lnSpc>
              <a:buFont typeface="Verdana"/>
              <a:buChar char="•"/>
              <a:tabLst>
                <a:tab pos="354330" algn="l"/>
              </a:tabLst>
            </a:pPr>
            <a:endParaRPr lang="en-US" sz="2600" spc="-15" dirty="0">
              <a:latin typeface="Verdana"/>
              <a:cs typeface="Verdana"/>
            </a:endParaRPr>
          </a:p>
          <a:p>
            <a:pPr marL="353695" indent="-340995">
              <a:lnSpc>
                <a:spcPct val="100000"/>
              </a:lnSpc>
              <a:buFont typeface="Verdana"/>
              <a:buChar char="•"/>
              <a:tabLst>
                <a:tab pos="354330" algn="l"/>
              </a:tabLst>
            </a:pPr>
            <a:r>
              <a:rPr lang="en-US" sz="2600" spc="-15" dirty="0">
                <a:latin typeface="Verdana"/>
                <a:cs typeface="Verdana"/>
              </a:rPr>
              <a:t>No </a:t>
            </a:r>
            <a:r>
              <a:rPr lang="en-US" sz="2600" b="1" spc="-15" dirty="0">
                <a:latin typeface="Verdana"/>
                <a:cs typeface="Verdana"/>
              </a:rPr>
              <a:t>unsubscribe() needed</a:t>
            </a:r>
            <a:endParaRPr lang="en-US" sz="2600" spc="-15" dirty="0">
              <a:latin typeface="Verdana"/>
              <a:cs typeface="Verdana"/>
            </a:endParaRPr>
          </a:p>
          <a:p>
            <a:pPr marL="12700">
              <a:lnSpc>
                <a:spcPct val="100000"/>
              </a:lnSpc>
              <a:tabLst>
                <a:tab pos="354330" algn="l"/>
              </a:tabLst>
            </a:pPr>
            <a:endParaRPr lang="en-US" sz="2600" b="1" spc="-15" dirty="0">
              <a:latin typeface="Verdana"/>
              <a:cs typeface="Verdana"/>
            </a:endParaRPr>
          </a:p>
          <a:p>
            <a:pPr marL="353695" indent="-340995">
              <a:lnSpc>
                <a:spcPct val="100000"/>
              </a:lnSpc>
              <a:buFont typeface="Verdana"/>
              <a:buChar char="•"/>
              <a:tabLst>
                <a:tab pos="354330" algn="l"/>
              </a:tabLst>
            </a:pPr>
            <a:r>
              <a:rPr lang="en-US" sz="2600" b="1" spc="-15" dirty="0">
                <a:latin typeface="Verdana"/>
                <a:cs typeface="Verdana"/>
              </a:rPr>
              <a:t>Saves boilerplate code in component</a:t>
            </a:r>
            <a:endParaRPr lang="en-US" sz="2000" b="1" dirty="0">
              <a:latin typeface="Verdana"/>
              <a:cs typeface="Verdana"/>
            </a:endParaRPr>
          </a:p>
          <a:p>
            <a:pPr marL="342900" indent="-342900">
              <a:buFontTx/>
              <a:buChar char="-"/>
            </a:pPr>
            <a:endParaRPr lang="en-US" dirty="0"/>
          </a:p>
          <a:p>
            <a:pPr marL="342900" indent="-342900">
              <a:buFontTx/>
              <a:buChar char="-"/>
            </a:pPr>
            <a:endParaRPr lang="en-US" dirty="0"/>
          </a:p>
        </p:txBody>
      </p:sp>
    </p:spTree>
    <p:extLst>
      <p:ext uri="{BB962C8B-B14F-4D97-AF65-F5344CB8AC3E}">
        <p14:creationId xmlns:p14="http://schemas.microsoft.com/office/powerpoint/2010/main" val="10949583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nSpc>
                <a:spcPct val="100000"/>
              </a:lnSpc>
            </a:pPr>
            <a:r>
              <a:rPr spc="15" dirty="0"/>
              <a:t>Checkpoint</a:t>
            </a:r>
            <a:r>
              <a:rPr lang="nl-NL" spc="15" dirty="0"/>
              <a:t> </a:t>
            </a:r>
            <a:r>
              <a:rPr lang="nl-NL" spc="15" dirty="0" err="1"/>
              <a:t>async</a:t>
            </a:r>
            <a:r>
              <a:rPr lang="nl-NL" spc="15" dirty="0"/>
              <a:t> pipe</a:t>
            </a:r>
            <a:endParaRPr spc="15" dirty="0"/>
          </a:p>
        </p:txBody>
      </p:sp>
      <p:sp>
        <p:nvSpPr>
          <p:cNvPr id="3" name="object 3"/>
          <p:cNvSpPr txBox="1"/>
          <p:nvPr/>
        </p:nvSpPr>
        <p:spPr>
          <a:xfrm>
            <a:off x="1266584" y="1680092"/>
            <a:ext cx="6838315" cy="307777"/>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Start applicatie </a:t>
            </a:r>
            <a:r>
              <a:rPr lang="en-US" sz="2000" dirty="0"/>
              <a:t>services–async-pipe</a:t>
            </a:r>
            <a:r>
              <a:rPr lang="nl-NL" sz="1950" b="1" spc="-20" dirty="0">
                <a:latin typeface="Verdana"/>
                <a:cs typeface="Verdana"/>
              </a:rPr>
              <a:t> </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629285"/>
          </a:xfrm>
          <a:prstGeom prst="rect">
            <a:avLst/>
          </a:prstGeom>
        </p:spPr>
        <p:txBody>
          <a:bodyPr vert="horz" wrap="square" lIns="0" tIns="0" rIns="0" bIns="0" rtlCol="0">
            <a:spAutoFit/>
          </a:bodyPr>
          <a:lstStyle/>
          <a:p>
            <a:pPr marL="12700">
              <a:lnSpc>
                <a:spcPct val="100000"/>
              </a:lnSpc>
            </a:pPr>
            <a:r>
              <a:rPr sz="4750" b="1" dirty="0">
                <a:latin typeface="Arial"/>
                <a:cs typeface="Arial"/>
              </a:rPr>
              <a:t>Oefening….</a:t>
            </a:r>
            <a:endParaRPr sz="4750">
              <a:latin typeface="Arial"/>
              <a:cs typeface="Arial"/>
            </a:endParaRPr>
          </a:p>
        </p:txBody>
      </p:sp>
    </p:spTree>
    <p:extLst>
      <p:ext uri="{BB962C8B-B14F-4D97-AF65-F5344CB8AC3E}">
        <p14:creationId xmlns:p14="http://schemas.microsoft.com/office/powerpoint/2010/main" val="5989349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70100" y="2181225"/>
            <a:ext cx="6324600" cy="553998"/>
          </a:xfrm>
          <a:prstGeom prst="rect">
            <a:avLst/>
          </a:prstGeom>
        </p:spPr>
        <p:txBody>
          <a:bodyPr vert="horz" wrap="square" lIns="0" tIns="0" rIns="0" bIns="0" rtlCol="0">
            <a:spAutoFit/>
          </a:bodyPr>
          <a:lstStyle/>
          <a:p>
            <a:pPr marL="12700" algn="ctr">
              <a:lnSpc>
                <a:spcPct val="100000"/>
              </a:lnSpc>
            </a:pPr>
            <a:r>
              <a:rPr sz="3600" spc="260" dirty="0">
                <a:latin typeface="Times New Roman"/>
                <a:cs typeface="Times New Roman"/>
              </a:rPr>
              <a:t> </a:t>
            </a:r>
            <a:r>
              <a:rPr sz="3600" spc="10" dirty="0"/>
              <a:t>Liv</a:t>
            </a:r>
            <a:r>
              <a:rPr sz="3600" spc="15" dirty="0"/>
              <a:t>e</a:t>
            </a:r>
            <a:r>
              <a:rPr sz="3600" spc="275" dirty="0">
                <a:latin typeface="Times New Roman"/>
                <a:cs typeface="Times New Roman"/>
              </a:rPr>
              <a:t> </a:t>
            </a:r>
            <a:r>
              <a:rPr sz="3600" spc="10" dirty="0"/>
              <a:t>API’s</a:t>
            </a:r>
          </a:p>
        </p:txBody>
      </p:sp>
      <p:sp>
        <p:nvSpPr>
          <p:cNvPr id="6" name="object 6"/>
          <p:cNvSpPr txBox="1"/>
          <p:nvPr/>
        </p:nvSpPr>
        <p:spPr>
          <a:xfrm>
            <a:off x="10275719" y="7288396"/>
            <a:ext cx="165735" cy="1107996"/>
          </a:xfrm>
          <a:prstGeom prst="rect">
            <a:avLst/>
          </a:prstGeom>
        </p:spPr>
        <p:txBody>
          <a:bodyPr vert="horz" wrap="square" lIns="0" tIns="0" rIns="0" bIns="0" rtlCol="0">
            <a:spAutoFit/>
          </a:bodyPr>
          <a:lstStyle/>
          <a:p>
            <a:pPr marL="12700">
              <a:lnSpc>
                <a:spcPct val="100000"/>
              </a:lnSpc>
            </a:pPr>
            <a:r>
              <a:rPr sz="3600" b="1" spc="-15" dirty="0">
                <a:latin typeface="Arial"/>
                <a:cs typeface="Arial"/>
              </a:rPr>
              <a:t>36</a:t>
            </a:r>
            <a:endParaRPr sz="3600">
              <a:latin typeface="Arial"/>
              <a:cs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FFE33-78F2-A440-9CC7-BA50D7FF6C04}"/>
              </a:ext>
            </a:extLst>
          </p:cNvPr>
          <p:cNvSpPr>
            <a:spLocks noGrp="1"/>
          </p:cNvSpPr>
          <p:nvPr>
            <p:ph type="title"/>
          </p:nvPr>
        </p:nvSpPr>
        <p:spPr>
          <a:xfrm>
            <a:off x="1266584" y="472182"/>
            <a:ext cx="8160230" cy="423193"/>
          </a:xfrm>
        </p:spPr>
        <p:txBody>
          <a:bodyPr/>
          <a:lstStyle/>
          <a:p>
            <a:pPr algn="ctr"/>
            <a:r>
              <a:rPr lang="en-US" dirty="0"/>
              <a:t>Movies services API call</a:t>
            </a:r>
          </a:p>
        </p:txBody>
      </p:sp>
      <p:sp>
        <p:nvSpPr>
          <p:cNvPr id="3" name="Text Placeholder 2">
            <a:extLst>
              <a:ext uri="{FF2B5EF4-FFF2-40B4-BE49-F238E27FC236}">
                <a16:creationId xmlns:a16="http://schemas.microsoft.com/office/drawing/2014/main" id="{0617508D-B21A-2045-A6FD-20E6E69A3363}"/>
              </a:ext>
            </a:extLst>
          </p:cNvPr>
          <p:cNvSpPr>
            <a:spLocks noGrp="1"/>
          </p:cNvSpPr>
          <p:nvPr>
            <p:ph type="body" idx="1"/>
          </p:nvPr>
        </p:nvSpPr>
        <p:spPr>
          <a:xfrm>
            <a:off x="811770" y="1183666"/>
            <a:ext cx="9069859" cy="1500411"/>
          </a:xfrm>
        </p:spPr>
        <p:txBody>
          <a:bodyPr/>
          <a:lstStyle/>
          <a:p>
            <a:endParaRPr lang="en-US" dirty="0"/>
          </a:p>
          <a:p>
            <a:endParaRPr lang="en-US" dirty="0"/>
          </a:p>
          <a:p>
            <a:pPr marL="342900" indent="-342900">
              <a:buFont typeface="Arial" panose="020B0604020202020204" pitchFamily="34" charset="0"/>
              <a:buChar char="•"/>
            </a:pPr>
            <a:r>
              <a:rPr lang="en-US" b="1" dirty="0">
                <a:latin typeface="Verdana" panose="020B0604030504040204" pitchFamily="34" charset="0"/>
                <a:ea typeface="Verdana" panose="020B0604030504040204" pitchFamily="34" charset="0"/>
                <a:cs typeface="Verdana" panose="020B0604030504040204" pitchFamily="34" charset="0"/>
              </a:rPr>
              <a:t>210-Service Live</a:t>
            </a:r>
          </a:p>
          <a:p>
            <a:pPr marL="342900" indent="-342900">
              <a:buFont typeface="Arial" panose="020B0604020202020204" pitchFamily="34" charset="0"/>
              <a:buChar char="•"/>
            </a:pPr>
            <a:endParaRPr lang="en-US" b="1"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b="1" dirty="0">
                <a:latin typeface="Verdana" panose="020B0604030504040204" pitchFamily="34" charset="0"/>
                <a:ea typeface="Verdana" panose="020B0604030504040204" pitchFamily="34" charset="0"/>
                <a:cs typeface="Verdana" panose="020B0604030504040204" pitchFamily="34" charset="0"/>
              </a:rPr>
              <a:t>211-Service Live with mapping</a:t>
            </a:r>
          </a:p>
        </p:txBody>
      </p:sp>
      <p:pic>
        <p:nvPicPr>
          <p:cNvPr id="5" name="Picture 4">
            <a:extLst>
              <a:ext uri="{FF2B5EF4-FFF2-40B4-BE49-F238E27FC236}">
                <a16:creationId xmlns:a16="http://schemas.microsoft.com/office/drawing/2014/main" id="{0C4DFE47-E868-B34A-9259-E8E84AEBBE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2500" y="1647825"/>
            <a:ext cx="4234801" cy="4878772"/>
          </a:xfrm>
          <a:prstGeom prst="rect">
            <a:avLst/>
          </a:prstGeom>
        </p:spPr>
      </p:pic>
    </p:spTree>
    <p:extLst>
      <p:ext uri="{BB962C8B-B14F-4D97-AF65-F5344CB8AC3E}">
        <p14:creationId xmlns:p14="http://schemas.microsoft.com/office/powerpoint/2010/main" val="37300493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D91A1-97F4-044F-AEBE-B79EE8F9A38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DCE9362-553E-B94F-B792-FBC4AE7C4E4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0E899492-58F5-B640-9CA8-9AE5F3F2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539875"/>
            <a:ext cx="9931400" cy="4483100"/>
          </a:xfrm>
          <a:prstGeom prst="rect">
            <a:avLst/>
          </a:prstGeom>
        </p:spPr>
      </p:pic>
    </p:spTree>
    <p:extLst>
      <p:ext uri="{BB962C8B-B14F-4D97-AF65-F5344CB8AC3E}">
        <p14:creationId xmlns:p14="http://schemas.microsoft.com/office/powerpoint/2010/main" val="37507153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F1656-C243-1E42-A286-F58AF14DAF96}"/>
              </a:ext>
            </a:extLst>
          </p:cNvPr>
          <p:cNvSpPr>
            <a:spLocks noGrp="1"/>
          </p:cNvSpPr>
          <p:nvPr>
            <p:ph type="title"/>
          </p:nvPr>
        </p:nvSpPr>
        <p:spPr>
          <a:xfrm>
            <a:off x="1266584" y="472182"/>
            <a:ext cx="8160230" cy="423193"/>
          </a:xfrm>
        </p:spPr>
        <p:txBody>
          <a:bodyPr/>
          <a:lstStyle/>
          <a:p>
            <a:pPr algn="ctr"/>
            <a:r>
              <a:rPr lang="en-US" dirty="0" err="1"/>
              <a:t>MovieModel</a:t>
            </a:r>
            <a:endParaRPr lang="en-US" dirty="0"/>
          </a:p>
        </p:txBody>
      </p:sp>
      <p:sp>
        <p:nvSpPr>
          <p:cNvPr id="3" name="Text Placeholder 2">
            <a:extLst>
              <a:ext uri="{FF2B5EF4-FFF2-40B4-BE49-F238E27FC236}">
                <a16:creationId xmlns:a16="http://schemas.microsoft.com/office/drawing/2014/main" id="{32DF4E4C-0FC8-CE4E-BDFA-971540832CF8}"/>
              </a:ext>
            </a:extLst>
          </p:cNvPr>
          <p:cNvSpPr>
            <a:spLocks noGrp="1"/>
          </p:cNvSpPr>
          <p:nvPr>
            <p:ph type="body" idx="1"/>
          </p:nvPr>
        </p:nvSpPr>
        <p:spPr>
          <a:xfrm>
            <a:off x="811770" y="1183666"/>
            <a:ext cx="9069859" cy="2400657"/>
          </a:xfrm>
        </p:spPr>
        <p:txBody>
          <a:bodyPr/>
          <a:lstStyle/>
          <a:p>
            <a:endParaRPr lang="en-US" dirty="0"/>
          </a:p>
          <a:p>
            <a:r>
              <a:rPr lang="en-US" dirty="0"/>
              <a:t>export class </a:t>
            </a:r>
            <a:r>
              <a:rPr lang="en-US" b="1" dirty="0" err="1"/>
              <a:t>MovieModel</a:t>
            </a:r>
            <a:r>
              <a:rPr lang="en-US" dirty="0"/>
              <a:t>{</a:t>
            </a:r>
          </a:p>
          <a:p>
            <a:r>
              <a:rPr lang="en-US" dirty="0"/>
              <a:t>    constructor(public </a:t>
            </a:r>
            <a:r>
              <a:rPr lang="en-US" dirty="0" err="1"/>
              <a:t>titel:string</a:t>
            </a:r>
            <a:r>
              <a:rPr lang="en-US" dirty="0"/>
              <a:t>,</a:t>
            </a:r>
          </a:p>
          <a:p>
            <a:r>
              <a:rPr lang="en-US" dirty="0"/>
              <a:t>                public </a:t>
            </a:r>
            <a:r>
              <a:rPr lang="en-US" dirty="0" err="1"/>
              <a:t>jaar:string</a:t>
            </a:r>
            <a:r>
              <a:rPr lang="en-US" dirty="0"/>
              <a:t>,</a:t>
            </a:r>
          </a:p>
          <a:p>
            <a:r>
              <a:rPr lang="en-US" dirty="0"/>
              <a:t>                public </a:t>
            </a:r>
            <a:r>
              <a:rPr lang="en-US" dirty="0" err="1"/>
              <a:t>afbeelding:string</a:t>
            </a:r>
            <a:r>
              <a:rPr lang="en-US" dirty="0"/>
              <a:t>) {</a:t>
            </a:r>
          </a:p>
          <a:p>
            <a:r>
              <a:rPr lang="en-US" dirty="0"/>
              <a:t>    }</a:t>
            </a:r>
          </a:p>
          <a:p>
            <a:r>
              <a:rPr lang="en-US" dirty="0"/>
              <a:t>}</a:t>
            </a:r>
          </a:p>
          <a:p>
            <a:endParaRPr lang="en-US" dirty="0"/>
          </a:p>
        </p:txBody>
      </p:sp>
    </p:spTree>
    <p:extLst>
      <p:ext uri="{BB962C8B-B14F-4D97-AF65-F5344CB8AC3E}">
        <p14:creationId xmlns:p14="http://schemas.microsoft.com/office/powerpoint/2010/main" val="7970438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2F1C5-7615-A647-8BEC-178BC2EA5704}"/>
              </a:ext>
            </a:extLst>
          </p:cNvPr>
          <p:cNvSpPr>
            <a:spLocks noGrp="1"/>
          </p:cNvSpPr>
          <p:nvPr>
            <p:ph type="title"/>
          </p:nvPr>
        </p:nvSpPr>
        <p:spPr/>
        <p:txBody>
          <a:bodyPr/>
          <a:lstStyle/>
          <a:p>
            <a:endParaRPr lang="en-NL"/>
          </a:p>
        </p:txBody>
      </p:sp>
      <p:sp>
        <p:nvSpPr>
          <p:cNvPr id="3" name="Text Placeholder 2">
            <a:extLst>
              <a:ext uri="{FF2B5EF4-FFF2-40B4-BE49-F238E27FC236}">
                <a16:creationId xmlns:a16="http://schemas.microsoft.com/office/drawing/2014/main" id="{516D61C1-AE57-4D42-AFBF-6D98CA9F74EA}"/>
              </a:ext>
            </a:extLst>
          </p:cNvPr>
          <p:cNvSpPr>
            <a:spLocks noGrp="1"/>
          </p:cNvSpPr>
          <p:nvPr>
            <p:ph type="body" idx="1"/>
          </p:nvPr>
        </p:nvSpPr>
        <p:spPr>
          <a:xfrm>
            <a:off x="811770" y="1183666"/>
            <a:ext cx="9069859" cy="1846659"/>
          </a:xfrm>
        </p:spPr>
        <p:txBody>
          <a:bodyPr/>
          <a:lstStyle/>
          <a:p>
            <a:endParaRPr lang="en-NL" sz="4000" b="1" dirty="0">
              <a:latin typeface="Verdana" panose="020B0604030504040204" pitchFamily="34" charset="0"/>
              <a:ea typeface="Verdana" panose="020B0604030504040204" pitchFamily="34" charset="0"/>
              <a:cs typeface="Verdana" panose="020B0604030504040204" pitchFamily="34" charset="0"/>
            </a:endParaRPr>
          </a:p>
          <a:p>
            <a:endParaRPr lang="en-NL" sz="4000" b="1" dirty="0">
              <a:latin typeface="Verdana" panose="020B0604030504040204" pitchFamily="34" charset="0"/>
              <a:ea typeface="Verdana" panose="020B0604030504040204" pitchFamily="34" charset="0"/>
              <a:cs typeface="Verdana" panose="020B0604030504040204" pitchFamily="34" charset="0"/>
            </a:endParaRPr>
          </a:p>
          <a:p>
            <a:pPr algn="ctr"/>
            <a:r>
              <a:rPr lang="en-NL" sz="4000" b="1" dirty="0">
                <a:latin typeface="Verdana" panose="020B0604030504040204" pitchFamily="34" charset="0"/>
                <a:ea typeface="Verdana" panose="020B0604030504040204" pitchFamily="34" charset="0"/>
                <a:cs typeface="Verdana" panose="020B0604030504040204" pitchFamily="34" charset="0"/>
              </a:rPr>
              <a:t>Weather API</a:t>
            </a:r>
          </a:p>
        </p:txBody>
      </p:sp>
    </p:spTree>
    <p:extLst>
      <p:ext uri="{BB962C8B-B14F-4D97-AF65-F5344CB8AC3E}">
        <p14:creationId xmlns:p14="http://schemas.microsoft.com/office/powerpoint/2010/main" val="1432638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076081" y="223727"/>
            <a:ext cx="2955786"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Dat</a:t>
            </a:r>
            <a:r>
              <a:rPr sz="4200" b="1" dirty="0">
                <a:latin typeface="Verdana"/>
                <a:cs typeface="Verdana"/>
              </a:rPr>
              <a:t>a</a:t>
            </a:r>
            <a:r>
              <a:rPr sz="4200" b="1" spc="254" dirty="0">
                <a:latin typeface="Times New Roman"/>
                <a:cs typeface="Times New Roman"/>
              </a:rPr>
              <a:t> </a:t>
            </a:r>
            <a:r>
              <a:rPr sz="4200" b="1" spc="-85" dirty="0">
                <a:latin typeface="Verdana"/>
                <a:cs typeface="Verdana"/>
              </a:rPr>
              <a:t>flow</a:t>
            </a:r>
            <a:endParaRPr sz="4200" b="1" dirty="0">
              <a:latin typeface="Verdana"/>
              <a:cs typeface="Verdana"/>
            </a:endParaRPr>
          </a:p>
        </p:txBody>
      </p:sp>
      <p:sp>
        <p:nvSpPr>
          <p:cNvPr id="3" name="object 3"/>
          <p:cNvSpPr/>
          <p:nvPr/>
        </p:nvSpPr>
        <p:spPr>
          <a:xfrm>
            <a:off x="1241941" y="2767593"/>
            <a:ext cx="2774950" cy="1281430"/>
          </a:xfrm>
          <a:custGeom>
            <a:avLst/>
            <a:gdLst/>
            <a:ahLst/>
            <a:cxnLst/>
            <a:rect l="l" t="t" r="r" b="b"/>
            <a:pathLst>
              <a:path w="2774950" h="1281429">
                <a:moveTo>
                  <a:pt x="0" y="1280921"/>
                </a:moveTo>
                <a:lnTo>
                  <a:pt x="2774441" y="1280921"/>
                </a:lnTo>
                <a:lnTo>
                  <a:pt x="2774441" y="0"/>
                </a:lnTo>
                <a:lnTo>
                  <a:pt x="0" y="0"/>
                </a:lnTo>
                <a:lnTo>
                  <a:pt x="0" y="1280921"/>
                </a:lnTo>
                <a:close/>
              </a:path>
            </a:pathLst>
          </a:custGeom>
          <a:solidFill>
            <a:srgbClr val="009973"/>
          </a:solidFill>
        </p:spPr>
        <p:txBody>
          <a:bodyPr wrap="square" lIns="0" tIns="0" rIns="0" bIns="0" rtlCol="0"/>
          <a:lstStyle/>
          <a:p>
            <a:endParaRPr/>
          </a:p>
        </p:txBody>
      </p:sp>
      <p:sp>
        <p:nvSpPr>
          <p:cNvPr id="4" name="object 4"/>
          <p:cNvSpPr txBox="1"/>
          <p:nvPr/>
        </p:nvSpPr>
        <p:spPr>
          <a:xfrm>
            <a:off x="2154303" y="3061353"/>
            <a:ext cx="948690" cy="727710"/>
          </a:xfrm>
          <a:prstGeom prst="rect">
            <a:avLst/>
          </a:prstGeom>
        </p:spPr>
        <p:txBody>
          <a:bodyPr vert="horz" wrap="square" lIns="0" tIns="0" rIns="0" bIns="0" rtlCol="0">
            <a:spAutoFit/>
          </a:bodyPr>
          <a:lstStyle/>
          <a:p>
            <a:pPr algn="ctr">
              <a:lnSpc>
                <a:spcPct val="100000"/>
              </a:lnSpc>
            </a:pPr>
            <a:r>
              <a:rPr sz="2150" spc="-5" dirty="0">
                <a:solidFill>
                  <a:srgbClr val="FFFFFF"/>
                </a:solidFill>
                <a:latin typeface="Verdana"/>
                <a:cs typeface="Verdana"/>
              </a:rPr>
              <a:t>View</a:t>
            </a:r>
            <a:endParaRPr sz="2150">
              <a:latin typeface="Verdana"/>
              <a:cs typeface="Verdana"/>
            </a:endParaRPr>
          </a:p>
          <a:p>
            <a:pPr algn="ctr">
              <a:lnSpc>
                <a:spcPct val="100000"/>
              </a:lnSpc>
              <a:spcBef>
                <a:spcPts val="785"/>
              </a:spcBef>
            </a:pPr>
            <a:r>
              <a:rPr sz="2150" dirty="0">
                <a:solidFill>
                  <a:srgbClr val="FFFFFF"/>
                </a:solidFill>
                <a:latin typeface="Verdana"/>
                <a:cs typeface="Verdana"/>
              </a:rPr>
              <a:t>{{…}}</a:t>
            </a:r>
            <a:endParaRPr sz="2150">
              <a:latin typeface="Verdana"/>
              <a:cs typeface="Verdana"/>
            </a:endParaRPr>
          </a:p>
        </p:txBody>
      </p:sp>
      <p:sp>
        <p:nvSpPr>
          <p:cNvPr id="5" name="object 5"/>
          <p:cNvSpPr/>
          <p:nvPr/>
        </p:nvSpPr>
        <p:spPr>
          <a:xfrm>
            <a:off x="4438527" y="2767593"/>
            <a:ext cx="2774950" cy="1281430"/>
          </a:xfrm>
          <a:custGeom>
            <a:avLst/>
            <a:gdLst/>
            <a:ahLst/>
            <a:cxnLst/>
            <a:rect l="l" t="t" r="r" b="b"/>
            <a:pathLst>
              <a:path w="2774950" h="1281429">
                <a:moveTo>
                  <a:pt x="0" y="1280921"/>
                </a:moveTo>
                <a:lnTo>
                  <a:pt x="2774441" y="1280921"/>
                </a:lnTo>
                <a:lnTo>
                  <a:pt x="2774441" y="0"/>
                </a:lnTo>
                <a:lnTo>
                  <a:pt x="0" y="0"/>
                </a:lnTo>
                <a:lnTo>
                  <a:pt x="0" y="1280921"/>
                </a:lnTo>
                <a:close/>
              </a:path>
            </a:pathLst>
          </a:custGeom>
          <a:solidFill>
            <a:srgbClr val="009973"/>
          </a:solidFill>
        </p:spPr>
        <p:txBody>
          <a:bodyPr wrap="square" lIns="0" tIns="0" rIns="0" bIns="0" rtlCol="0"/>
          <a:lstStyle/>
          <a:p>
            <a:endParaRPr/>
          </a:p>
        </p:txBody>
      </p:sp>
      <p:sp>
        <p:nvSpPr>
          <p:cNvPr id="6" name="object 6"/>
          <p:cNvSpPr txBox="1"/>
          <p:nvPr/>
        </p:nvSpPr>
        <p:spPr>
          <a:xfrm>
            <a:off x="4863989" y="2995393"/>
            <a:ext cx="1920875" cy="867410"/>
          </a:xfrm>
          <a:prstGeom prst="rect">
            <a:avLst/>
          </a:prstGeom>
        </p:spPr>
        <p:txBody>
          <a:bodyPr vert="horz" wrap="square" lIns="0" tIns="0" rIns="0" bIns="0" rtlCol="0">
            <a:spAutoFit/>
          </a:bodyPr>
          <a:lstStyle/>
          <a:p>
            <a:pPr marL="12700" marR="5080" indent="384810">
              <a:lnSpc>
                <a:spcPct val="129400"/>
              </a:lnSpc>
            </a:pPr>
            <a:r>
              <a:rPr sz="2600" spc="-20" dirty="0">
                <a:solidFill>
                  <a:srgbClr val="FFFFFF"/>
                </a:solidFill>
                <a:latin typeface="Verdana"/>
                <a:cs typeface="Verdana"/>
              </a:rPr>
              <a:t>Clas</a:t>
            </a:r>
            <a:r>
              <a:rPr sz="2600" spc="-15" dirty="0">
                <a:solidFill>
                  <a:srgbClr val="FFFFFF"/>
                </a:solidFill>
                <a:latin typeface="Verdana"/>
                <a:cs typeface="Verdana"/>
              </a:rPr>
              <a:t>s</a:t>
            </a:r>
            <a:r>
              <a:rPr sz="2600" spc="270" dirty="0">
                <a:solidFill>
                  <a:srgbClr val="FFFFFF"/>
                </a:solidFill>
                <a:latin typeface="Times New Roman"/>
                <a:cs typeface="Times New Roman"/>
              </a:rPr>
              <a:t> </a:t>
            </a:r>
            <a:r>
              <a:rPr sz="2600" spc="-15" dirty="0">
                <a:solidFill>
                  <a:srgbClr val="FFFFFF"/>
                </a:solidFill>
                <a:latin typeface="Verdana"/>
                <a:cs typeface="Verdana"/>
              </a:rPr>
              <a:t>/</a:t>
            </a:r>
            <a:r>
              <a:rPr sz="2600" spc="-10" dirty="0">
                <a:solidFill>
                  <a:srgbClr val="FFFFFF"/>
                </a:solidFill>
                <a:latin typeface="Times New Roman"/>
                <a:cs typeface="Times New Roman"/>
              </a:rPr>
              <a:t> </a:t>
            </a:r>
            <a:r>
              <a:rPr sz="2600" spc="-25" dirty="0">
                <a:solidFill>
                  <a:srgbClr val="FFFFFF"/>
                </a:solidFill>
                <a:latin typeface="Verdana"/>
                <a:cs typeface="Verdana"/>
              </a:rPr>
              <a:t>Component</a:t>
            </a:r>
            <a:endParaRPr sz="2600">
              <a:latin typeface="Verdana"/>
              <a:cs typeface="Verdana"/>
            </a:endParaRPr>
          </a:p>
        </p:txBody>
      </p:sp>
      <p:sp>
        <p:nvSpPr>
          <p:cNvPr id="7" name="object 7"/>
          <p:cNvSpPr/>
          <p:nvPr/>
        </p:nvSpPr>
        <p:spPr>
          <a:xfrm>
            <a:off x="7702174" y="979941"/>
            <a:ext cx="2775585" cy="3068955"/>
          </a:xfrm>
          <a:custGeom>
            <a:avLst/>
            <a:gdLst/>
            <a:ahLst/>
            <a:cxnLst/>
            <a:rect l="l" t="t" r="r" b="b"/>
            <a:pathLst>
              <a:path w="2775584" h="3068954">
                <a:moveTo>
                  <a:pt x="0" y="3068573"/>
                </a:moveTo>
                <a:lnTo>
                  <a:pt x="2775203" y="3068573"/>
                </a:lnTo>
                <a:lnTo>
                  <a:pt x="2775203" y="0"/>
                </a:lnTo>
                <a:lnTo>
                  <a:pt x="0" y="0"/>
                </a:lnTo>
                <a:lnTo>
                  <a:pt x="0" y="3068573"/>
                </a:lnTo>
                <a:close/>
              </a:path>
            </a:pathLst>
          </a:custGeom>
          <a:solidFill>
            <a:srgbClr val="009973"/>
          </a:solidFill>
        </p:spPr>
        <p:txBody>
          <a:bodyPr wrap="square" lIns="0" tIns="0" rIns="0" bIns="0" rtlCol="0"/>
          <a:lstStyle/>
          <a:p>
            <a:endParaRPr/>
          </a:p>
        </p:txBody>
      </p:sp>
      <p:sp>
        <p:nvSpPr>
          <p:cNvPr id="8" name="object 8"/>
          <p:cNvSpPr txBox="1"/>
          <p:nvPr/>
        </p:nvSpPr>
        <p:spPr>
          <a:xfrm>
            <a:off x="8283848" y="2314016"/>
            <a:ext cx="1612900" cy="455295"/>
          </a:xfrm>
          <a:prstGeom prst="rect">
            <a:avLst/>
          </a:prstGeom>
        </p:spPr>
        <p:txBody>
          <a:bodyPr vert="horz" wrap="square" lIns="0" tIns="0" rIns="0" bIns="0" rtlCol="0">
            <a:spAutoFit/>
          </a:bodyPr>
          <a:lstStyle/>
          <a:p>
            <a:pPr marL="12700">
              <a:lnSpc>
                <a:spcPct val="100000"/>
              </a:lnSpc>
            </a:pPr>
            <a:r>
              <a:rPr sz="3350" dirty="0">
                <a:solidFill>
                  <a:srgbClr val="FFFFFF"/>
                </a:solidFill>
                <a:latin typeface="Verdana"/>
                <a:cs typeface="Verdana"/>
              </a:rPr>
              <a:t>Service</a:t>
            </a:r>
            <a:endParaRPr sz="3350">
              <a:latin typeface="Verdana"/>
              <a:cs typeface="Verdana"/>
            </a:endParaRPr>
          </a:p>
        </p:txBody>
      </p:sp>
      <p:sp>
        <p:nvSpPr>
          <p:cNvPr id="9" name="object 9"/>
          <p:cNvSpPr/>
          <p:nvPr/>
        </p:nvSpPr>
        <p:spPr>
          <a:xfrm>
            <a:off x="7070476" y="3077727"/>
            <a:ext cx="938530" cy="401955"/>
          </a:xfrm>
          <a:custGeom>
            <a:avLst/>
            <a:gdLst/>
            <a:ahLst/>
            <a:cxnLst/>
            <a:rect l="l" t="t" r="r" b="b"/>
            <a:pathLst>
              <a:path w="938529" h="401954">
                <a:moveTo>
                  <a:pt x="200405" y="0"/>
                </a:moveTo>
                <a:lnTo>
                  <a:pt x="0" y="201167"/>
                </a:lnTo>
                <a:lnTo>
                  <a:pt x="200405" y="401573"/>
                </a:lnTo>
                <a:lnTo>
                  <a:pt x="200405" y="300989"/>
                </a:lnTo>
                <a:lnTo>
                  <a:pt x="938021" y="300989"/>
                </a:lnTo>
                <a:lnTo>
                  <a:pt x="938021" y="100583"/>
                </a:lnTo>
                <a:lnTo>
                  <a:pt x="200405" y="100583"/>
                </a:lnTo>
                <a:lnTo>
                  <a:pt x="200405" y="0"/>
                </a:lnTo>
                <a:close/>
              </a:path>
            </a:pathLst>
          </a:custGeom>
          <a:solidFill>
            <a:srgbClr val="00CC99"/>
          </a:solidFill>
        </p:spPr>
        <p:txBody>
          <a:bodyPr wrap="square" lIns="0" tIns="0" rIns="0" bIns="0" rtlCol="0"/>
          <a:lstStyle/>
          <a:p>
            <a:endParaRPr/>
          </a:p>
        </p:txBody>
      </p:sp>
      <p:sp>
        <p:nvSpPr>
          <p:cNvPr id="10" name="object 10"/>
          <p:cNvSpPr/>
          <p:nvPr/>
        </p:nvSpPr>
        <p:spPr>
          <a:xfrm>
            <a:off x="7062855" y="3065535"/>
            <a:ext cx="951230" cy="426084"/>
          </a:xfrm>
          <a:custGeom>
            <a:avLst/>
            <a:gdLst/>
            <a:ahLst/>
            <a:cxnLst/>
            <a:rect l="l" t="t" r="r" b="b"/>
            <a:pathLst>
              <a:path w="951229" h="426085">
                <a:moveTo>
                  <a:pt x="213359" y="0"/>
                </a:moveTo>
                <a:lnTo>
                  <a:pt x="0" y="213359"/>
                </a:lnTo>
                <a:lnTo>
                  <a:pt x="213359" y="425957"/>
                </a:lnTo>
                <a:lnTo>
                  <a:pt x="213359" y="413765"/>
                </a:lnTo>
                <a:lnTo>
                  <a:pt x="202691" y="413765"/>
                </a:lnTo>
                <a:lnTo>
                  <a:pt x="202691" y="400846"/>
                </a:lnTo>
                <a:lnTo>
                  <a:pt x="18316" y="217169"/>
                </a:lnTo>
                <a:lnTo>
                  <a:pt x="10667" y="217169"/>
                </a:lnTo>
                <a:lnTo>
                  <a:pt x="10667" y="209549"/>
                </a:lnTo>
                <a:lnTo>
                  <a:pt x="18287" y="209549"/>
                </a:lnTo>
                <a:lnTo>
                  <a:pt x="202691" y="25145"/>
                </a:lnTo>
                <a:lnTo>
                  <a:pt x="202691" y="12191"/>
                </a:lnTo>
                <a:lnTo>
                  <a:pt x="213359" y="12191"/>
                </a:lnTo>
                <a:lnTo>
                  <a:pt x="213359" y="0"/>
                </a:lnTo>
                <a:close/>
              </a:path>
              <a:path w="951229" h="426085">
                <a:moveTo>
                  <a:pt x="202691" y="400846"/>
                </a:moveTo>
                <a:lnTo>
                  <a:pt x="202691" y="413765"/>
                </a:lnTo>
                <a:lnTo>
                  <a:pt x="211835" y="409955"/>
                </a:lnTo>
                <a:lnTo>
                  <a:pt x="202691" y="400846"/>
                </a:lnTo>
                <a:close/>
              </a:path>
              <a:path w="951229" h="426085">
                <a:moveTo>
                  <a:pt x="940307" y="308609"/>
                </a:moveTo>
                <a:lnTo>
                  <a:pt x="202691" y="308609"/>
                </a:lnTo>
                <a:lnTo>
                  <a:pt x="202691" y="400846"/>
                </a:lnTo>
                <a:lnTo>
                  <a:pt x="211835" y="409955"/>
                </a:lnTo>
                <a:lnTo>
                  <a:pt x="202691" y="413765"/>
                </a:lnTo>
                <a:lnTo>
                  <a:pt x="213359" y="413765"/>
                </a:lnTo>
                <a:lnTo>
                  <a:pt x="213359" y="318515"/>
                </a:lnTo>
                <a:lnTo>
                  <a:pt x="208025" y="318515"/>
                </a:lnTo>
                <a:lnTo>
                  <a:pt x="213359" y="313181"/>
                </a:lnTo>
                <a:lnTo>
                  <a:pt x="940307" y="313181"/>
                </a:lnTo>
                <a:lnTo>
                  <a:pt x="940307" y="308609"/>
                </a:lnTo>
                <a:close/>
              </a:path>
              <a:path w="951229" h="426085">
                <a:moveTo>
                  <a:pt x="213359" y="313181"/>
                </a:moveTo>
                <a:lnTo>
                  <a:pt x="208025" y="318515"/>
                </a:lnTo>
                <a:lnTo>
                  <a:pt x="213359" y="318515"/>
                </a:lnTo>
                <a:lnTo>
                  <a:pt x="213359" y="313181"/>
                </a:lnTo>
                <a:close/>
              </a:path>
              <a:path w="951229" h="426085">
                <a:moveTo>
                  <a:pt x="950975" y="308609"/>
                </a:moveTo>
                <a:lnTo>
                  <a:pt x="945641" y="308609"/>
                </a:lnTo>
                <a:lnTo>
                  <a:pt x="940307" y="313181"/>
                </a:lnTo>
                <a:lnTo>
                  <a:pt x="213359" y="313181"/>
                </a:lnTo>
                <a:lnTo>
                  <a:pt x="213359"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7169"/>
                </a:lnTo>
                <a:lnTo>
                  <a:pt x="14485" y="213352"/>
                </a:lnTo>
                <a:lnTo>
                  <a:pt x="10667" y="209549"/>
                </a:lnTo>
                <a:close/>
              </a:path>
              <a:path w="951229" h="426085">
                <a:moveTo>
                  <a:pt x="14485" y="213352"/>
                </a:moveTo>
                <a:lnTo>
                  <a:pt x="10667" y="217169"/>
                </a:lnTo>
                <a:lnTo>
                  <a:pt x="18316" y="217169"/>
                </a:lnTo>
                <a:lnTo>
                  <a:pt x="14485" y="213352"/>
                </a:lnTo>
                <a:close/>
              </a:path>
              <a:path w="951229" h="426085">
                <a:moveTo>
                  <a:pt x="18287" y="209549"/>
                </a:moveTo>
                <a:lnTo>
                  <a:pt x="10667" y="209549"/>
                </a:lnTo>
                <a:lnTo>
                  <a:pt x="14485" y="213352"/>
                </a:lnTo>
                <a:lnTo>
                  <a:pt x="18287" y="209549"/>
                </a:lnTo>
                <a:close/>
              </a:path>
              <a:path w="951229" h="426085">
                <a:moveTo>
                  <a:pt x="213359" y="12191"/>
                </a:moveTo>
                <a:lnTo>
                  <a:pt x="202691" y="12191"/>
                </a:lnTo>
                <a:lnTo>
                  <a:pt x="211835" y="16001"/>
                </a:lnTo>
                <a:lnTo>
                  <a:pt x="202691" y="25145"/>
                </a:lnTo>
                <a:lnTo>
                  <a:pt x="202691" y="118109"/>
                </a:lnTo>
                <a:lnTo>
                  <a:pt x="940307" y="118109"/>
                </a:lnTo>
                <a:lnTo>
                  <a:pt x="940307" y="112775"/>
                </a:lnTo>
                <a:lnTo>
                  <a:pt x="213359" y="112775"/>
                </a:lnTo>
                <a:lnTo>
                  <a:pt x="208025" y="107441"/>
                </a:lnTo>
                <a:lnTo>
                  <a:pt x="213359" y="107441"/>
                </a:lnTo>
                <a:lnTo>
                  <a:pt x="213359" y="12191"/>
                </a:lnTo>
                <a:close/>
              </a:path>
              <a:path w="951229" h="426085">
                <a:moveTo>
                  <a:pt x="950975" y="107441"/>
                </a:moveTo>
                <a:lnTo>
                  <a:pt x="213359" y="107441"/>
                </a:lnTo>
                <a:lnTo>
                  <a:pt x="213359" y="112775"/>
                </a:lnTo>
                <a:lnTo>
                  <a:pt x="940307" y="112775"/>
                </a:lnTo>
                <a:lnTo>
                  <a:pt x="945641" y="118109"/>
                </a:lnTo>
                <a:lnTo>
                  <a:pt x="950975" y="118109"/>
                </a:lnTo>
                <a:lnTo>
                  <a:pt x="950975" y="107441"/>
                </a:lnTo>
                <a:close/>
              </a:path>
              <a:path w="951229" h="426085">
                <a:moveTo>
                  <a:pt x="213359" y="107441"/>
                </a:moveTo>
                <a:lnTo>
                  <a:pt x="208025" y="107441"/>
                </a:lnTo>
                <a:lnTo>
                  <a:pt x="213359" y="112775"/>
                </a:lnTo>
                <a:lnTo>
                  <a:pt x="213359" y="107441"/>
                </a:lnTo>
                <a:close/>
              </a:path>
              <a:path w="951229" h="426085">
                <a:moveTo>
                  <a:pt x="202691" y="12191"/>
                </a:moveTo>
                <a:lnTo>
                  <a:pt x="202691" y="25145"/>
                </a:lnTo>
                <a:lnTo>
                  <a:pt x="211835" y="16001"/>
                </a:lnTo>
                <a:lnTo>
                  <a:pt x="202691" y="12191"/>
                </a:lnTo>
                <a:close/>
              </a:path>
            </a:pathLst>
          </a:custGeom>
          <a:solidFill>
            <a:srgbClr val="000000"/>
          </a:solidFill>
        </p:spPr>
        <p:txBody>
          <a:bodyPr wrap="square" lIns="0" tIns="0" rIns="0" bIns="0" rtlCol="0"/>
          <a:lstStyle/>
          <a:p>
            <a:endParaRPr/>
          </a:p>
        </p:txBody>
      </p:sp>
      <p:sp>
        <p:nvSpPr>
          <p:cNvPr id="11" name="object 11"/>
          <p:cNvSpPr/>
          <p:nvPr/>
        </p:nvSpPr>
        <p:spPr>
          <a:xfrm>
            <a:off x="3715389" y="3155451"/>
            <a:ext cx="939165" cy="401955"/>
          </a:xfrm>
          <a:custGeom>
            <a:avLst/>
            <a:gdLst/>
            <a:ahLst/>
            <a:cxnLst/>
            <a:rect l="l" t="t" r="r" b="b"/>
            <a:pathLst>
              <a:path w="939164" h="401954">
                <a:moveTo>
                  <a:pt x="201167" y="0"/>
                </a:moveTo>
                <a:lnTo>
                  <a:pt x="0" y="201167"/>
                </a:lnTo>
                <a:lnTo>
                  <a:pt x="201167" y="401573"/>
                </a:lnTo>
                <a:lnTo>
                  <a:pt x="201167" y="300989"/>
                </a:lnTo>
                <a:lnTo>
                  <a:pt x="938783" y="300989"/>
                </a:lnTo>
                <a:lnTo>
                  <a:pt x="938783" y="100583"/>
                </a:lnTo>
                <a:lnTo>
                  <a:pt x="201167" y="100583"/>
                </a:lnTo>
                <a:lnTo>
                  <a:pt x="201167" y="0"/>
                </a:lnTo>
                <a:close/>
              </a:path>
            </a:pathLst>
          </a:custGeom>
          <a:solidFill>
            <a:srgbClr val="00CC99"/>
          </a:solidFill>
        </p:spPr>
        <p:txBody>
          <a:bodyPr wrap="square" lIns="0" tIns="0" rIns="0" bIns="0" rtlCol="0"/>
          <a:lstStyle/>
          <a:p>
            <a:endParaRPr/>
          </a:p>
        </p:txBody>
      </p:sp>
      <p:sp>
        <p:nvSpPr>
          <p:cNvPr id="12" name="object 12"/>
          <p:cNvSpPr/>
          <p:nvPr/>
        </p:nvSpPr>
        <p:spPr>
          <a:xfrm>
            <a:off x="3708532" y="3143259"/>
            <a:ext cx="951230" cy="426084"/>
          </a:xfrm>
          <a:custGeom>
            <a:avLst/>
            <a:gdLst/>
            <a:ahLst/>
            <a:cxnLst/>
            <a:rect l="l" t="t" r="r" b="b"/>
            <a:pathLst>
              <a:path w="951229" h="426085">
                <a:moveTo>
                  <a:pt x="212597" y="0"/>
                </a:moveTo>
                <a:lnTo>
                  <a:pt x="0" y="213359"/>
                </a:lnTo>
                <a:lnTo>
                  <a:pt x="212597" y="425957"/>
                </a:lnTo>
                <a:lnTo>
                  <a:pt x="212597" y="413765"/>
                </a:lnTo>
                <a:lnTo>
                  <a:pt x="202691" y="413765"/>
                </a:lnTo>
                <a:lnTo>
                  <a:pt x="202691" y="401573"/>
                </a:lnTo>
                <a:lnTo>
                  <a:pt x="18287" y="217169"/>
                </a:lnTo>
                <a:lnTo>
                  <a:pt x="10667" y="217169"/>
                </a:lnTo>
                <a:lnTo>
                  <a:pt x="10667" y="209549"/>
                </a:lnTo>
                <a:lnTo>
                  <a:pt x="18259" y="209549"/>
                </a:lnTo>
                <a:lnTo>
                  <a:pt x="202691" y="24415"/>
                </a:lnTo>
                <a:lnTo>
                  <a:pt x="202691" y="12191"/>
                </a:lnTo>
                <a:lnTo>
                  <a:pt x="212597" y="12191"/>
                </a:lnTo>
                <a:lnTo>
                  <a:pt x="212597" y="0"/>
                </a:lnTo>
                <a:close/>
              </a:path>
              <a:path w="951229" h="426085">
                <a:moveTo>
                  <a:pt x="202691" y="401573"/>
                </a:moveTo>
                <a:lnTo>
                  <a:pt x="202691" y="413765"/>
                </a:lnTo>
                <a:lnTo>
                  <a:pt x="211073" y="409955"/>
                </a:lnTo>
                <a:lnTo>
                  <a:pt x="202691" y="401573"/>
                </a:lnTo>
                <a:close/>
              </a:path>
              <a:path w="951229" h="426085">
                <a:moveTo>
                  <a:pt x="940307" y="308609"/>
                </a:moveTo>
                <a:lnTo>
                  <a:pt x="202691" y="308609"/>
                </a:lnTo>
                <a:lnTo>
                  <a:pt x="202691" y="401573"/>
                </a:lnTo>
                <a:lnTo>
                  <a:pt x="211073" y="409955"/>
                </a:lnTo>
                <a:lnTo>
                  <a:pt x="202691" y="413765"/>
                </a:lnTo>
                <a:lnTo>
                  <a:pt x="212597" y="413765"/>
                </a:lnTo>
                <a:lnTo>
                  <a:pt x="212597" y="318515"/>
                </a:lnTo>
                <a:lnTo>
                  <a:pt x="208025" y="318515"/>
                </a:lnTo>
                <a:lnTo>
                  <a:pt x="212597" y="313181"/>
                </a:lnTo>
                <a:lnTo>
                  <a:pt x="940307" y="313181"/>
                </a:lnTo>
                <a:lnTo>
                  <a:pt x="940307" y="308609"/>
                </a:lnTo>
                <a:close/>
              </a:path>
              <a:path w="951229" h="426085">
                <a:moveTo>
                  <a:pt x="212597" y="313181"/>
                </a:moveTo>
                <a:lnTo>
                  <a:pt x="208025" y="318515"/>
                </a:lnTo>
                <a:lnTo>
                  <a:pt x="212597" y="318515"/>
                </a:lnTo>
                <a:lnTo>
                  <a:pt x="212597" y="313181"/>
                </a:lnTo>
                <a:close/>
              </a:path>
              <a:path w="951229" h="426085">
                <a:moveTo>
                  <a:pt x="950975" y="308609"/>
                </a:moveTo>
                <a:lnTo>
                  <a:pt x="945641" y="308609"/>
                </a:lnTo>
                <a:lnTo>
                  <a:pt x="940307" y="313181"/>
                </a:lnTo>
                <a:lnTo>
                  <a:pt x="212597" y="313181"/>
                </a:lnTo>
                <a:lnTo>
                  <a:pt x="212597"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7169"/>
                </a:lnTo>
                <a:lnTo>
                  <a:pt x="14470" y="213352"/>
                </a:lnTo>
                <a:lnTo>
                  <a:pt x="10667" y="209549"/>
                </a:lnTo>
                <a:close/>
              </a:path>
              <a:path w="951229" h="426085">
                <a:moveTo>
                  <a:pt x="14470" y="213352"/>
                </a:moveTo>
                <a:lnTo>
                  <a:pt x="10667" y="217169"/>
                </a:lnTo>
                <a:lnTo>
                  <a:pt x="18287" y="217169"/>
                </a:lnTo>
                <a:lnTo>
                  <a:pt x="14470" y="213352"/>
                </a:lnTo>
                <a:close/>
              </a:path>
              <a:path w="951229" h="426085">
                <a:moveTo>
                  <a:pt x="18259" y="209549"/>
                </a:moveTo>
                <a:lnTo>
                  <a:pt x="10667" y="209549"/>
                </a:lnTo>
                <a:lnTo>
                  <a:pt x="14470" y="213352"/>
                </a:lnTo>
                <a:lnTo>
                  <a:pt x="18259" y="209549"/>
                </a:lnTo>
                <a:close/>
              </a:path>
              <a:path w="951229" h="426085">
                <a:moveTo>
                  <a:pt x="212597" y="12191"/>
                </a:moveTo>
                <a:lnTo>
                  <a:pt x="202691" y="12191"/>
                </a:lnTo>
                <a:lnTo>
                  <a:pt x="211073" y="16001"/>
                </a:lnTo>
                <a:lnTo>
                  <a:pt x="202691" y="24415"/>
                </a:lnTo>
                <a:lnTo>
                  <a:pt x="202691" y="118109"/>
                </a:lnTo>
                <a:lnTo>
                  <a:pt x="940307" y="118109"/>
                </a:lnTo>
                <a:lnTo>
                  <a:pt x="940307" y="112775"/>
                </a:lnTo>
                <a:lnTo>
                  <a:pt x="212597" y="112775"/>
                </a:lnTo>
                <a:lnTo>
                  <a:pt x="208025" y="107441"/>
                </a:lnTo>
                <a:lnTo>
                  <a:pt x="212597" y="107441"/>
                </a:lnTo>
                <a:lnTo>
                  <a:pt x="212597" y="12191"/>
                </a:lnTo>
                <a:close/>
              </a:path>
              <a:path w="951229" h="426085">
                <a:moveTo>
                  <a:pt x="950975" y="107441"/>
                </a:moveTo>
                <a:lnTo>
                  <a:pt x="212597" y="107441"/>
                </a:lnTo>
                <a:lnTo>
                  <a:pt x="212597" y="112775"/>
                </a:lnTo>
                <a:lnTo>
                  <a:pt x="940307" y="112775"/>
                </a:lnTo>
                <a:lnTo>
                  <a:pt x="945641" y="118109"/>
                </a:lnTo>
                <a:lnTo>
                  <a:pt x="950975" y="118109"/>
                </a:lnTo>
                <a:lnTo>
                  <a:pt x="950975" y="107441"/>
                </a:lnTo>
                <a:close/>
              </a:path>
              <a:path w="951229" h="426085">
                <a:moveTo>
                  <a:pt x="212597" y="107441"/>
                </a:moveTo>
                <a:lnTo>
                  <a:pt x="208025" y="107441"/>
                </a:lnTo>
                <a:lnTo>
                  <a:pt x="212597" y="112775"/>
                </a:lnTo>
                <a:lnTo>
                  <a:pt x="212597" y="107441"/>
                </a:lnTo>
                <a:close/>
              </a:path>
              <a:path w="951229" h="426085">
                <a:moveTo>
                  <a:pt x="202691" y="12191"/>
                </a:moveTo>
                <a:lnTo>
                  <a:pt x="202691" y="24415"/>
                </a:lnTo>
                <a:lnTo>
                  <a:pt x="211073" y="16001"/>
                </a:lnTo>
                <a:lnTo>
                  <a:pt x="202691" y="12191"/>
                </a:lnTo>
                <a:close/>
              </a:path>
            </a:pathLst>
          </a:custGeom>
          <a:solidFill>
            <a:srgbClr val="000000"/>
          </a:solidFill>
        </p:spPr>
        <p:txBody>
          <a:bodyPr wrap="square" lIns="0" tIns="0" rIns="0" bIns="0" rtlCol="0"/>
          <a:lstStyle/>
          <a:p>
            <a:endParaRPr/>
          </a:p>
        </p:txBody>
      </p:sp>
      <p:sp>
        <p:nvSpPr>
          <p:cNvPr id="13" name="object 13"/>
          <p:cNvSpPr/>
          <p:nvPr/>
        </p:nvSpPr>
        <p:spPr>
          <a:xfrm>
            <a:off x="7882767" y="5330955"/>
            <a:ext cx="2594610" cy="1477645"/>
          </a:xfrm>
          <a:custGeom>
            <a:avLst/>
            <a:gdLst/>
            <a:ahLst/>
            <a:cxnLst/>
            <a:rect l="l" t="t" r="r" b="b"/>
            <a:pathLst>
              <a:path w="2594609" h="1477645">
                <a:moveTo>
                  <a:pt x="1297685" y="0"/>
                </a:moveTo>
                <a:lnTo>
                  <a:pt x="1191311" y="818"/>
                </a:lnTo>
                <a:lnTo>
                  <a:pt x="1087294" y="3229"/>
                </a:lnTo>
                <a:lnTo>
                  <a:pt x="985971" y="7170"/>
                </a:lnTo>
                <a:lnTo>
                  <a:pt x="887675" y="12576"/>
                </a:lnTo>
                <a:lnTo>
                  <a:pt x="792741" y="19383"/>
                </a:lnTo>
                <a:lnTo>
                  <a:pt x="701506" y="27528"/>
                </a:lnTo>
                <a:lnTo>
                  <a:pt x="614303" y="36945"/>
                </a:lnTo>
                <a:lnTo>
                  <a:pt x="531467" y="47573"/>
                </a:lnTo>
                <a:lnTo>
                  <a:pt x="453334" y="59345"/>
                </a:lnTo>
                <a:lnTo>
                  <a:pt x="380237" y="72199"/>
                </a:lnTo>
                <a:lnTo>
                  <a:pt x="312513" y="86070"/>
                </a:lnTo>
                <a:lnTo>
                  <a:pt x="250496" y="100894"/>
                </a:lnTo>
                <a:lnTo>
                  <a:pt x="194521" y="116608"/>
                </a:lnTo>
                <a:lnTo>
                  <a:pt x="144923" y="133147"/>
                </a:lnTo>
                <a:lnTo>
                  <a:pt x="102036" y="150447"/>
                </a:lnTo>
                <a:lnTo>
                  <a:pt x="66196" y="168444"/>
                </a:lnTo>
                <a:lnTo>
                  <a:pt x="16995" y="206274"/>
                </a:lnTo>
                <a:lnTo>
                  <a:pt x="0" y="246125"/>
                </a:lnTo>
                <a:lnTo>
                  <a:pt x="0" y="1231391"/>
                </a:lnTo>
                <a:lnTo>
                  <a:pt x="16995" y="1271428"/>
                </a:lnTo>
                <a:lnTo>
                  <a:pt x="66196" y="1309365"/>
                </a:lnTo>
                <a:lnTo>
                  <a:pt x="102036" y="1327392"/>
                </a:lnTo>
                <a:lnTo>
                  <a:pt x="144923" y="1344706"/>
                </a:lnTo>
                <a:lnTo>
                  <a:pt x="194521" y="1361247"/>
                </a:lnTo>
                <a:lnTo>
                  <a:pt x="250496" y="1376952"/>
                </a:lnTo>
                <a:lnTo>
                  <a:pt x="312513" y="1391758"/>
                </a:lnTo>
                <a:lnTo>
                  <a:pt x="380237" y="1405604"/>
                </a:lnTo>
                <a:lnTo>
                  <a:pt x="453334" y="1418426"/>
                </a:lnTo>
                <a:lnTo>
                  <a:pt x="531467" y="1430164"/>
                </a:lnTo>
                <a:lnTo>
                  <a:pt x="614303" y="1440754"/>
                </a:lnTo>
                <a:lnTo>
                  <a:pt x="701506" y="1450133"/>
                </a:lnTo>
                <a:lnTo>
                  <a:pt x="792741" y="1458241"/>
                </a:lnTo>
                <a:lnTo>
                  <a:pt x="887675" y="1465015"/>
                </a:lnTo>
                <a:lnTo>
                  <a:pt x="985971" y="1470391"/>
                </a:lnTo>
                <a:lnTo>
                  <a:pt x="1087294" y="1474309"/>
                </a:lnTo>
                <a:lnTo>
                  <a:pt x="1191311" y="1476705"/>
                </a:lnTo>
                <a:lnTo>
                  <a:pt x="1297685" y="1477517"/>
                </a:lnTo>
                <a:lnTo>
                  <a:pt x="1404055" y="1476705"/>
                </a:lnTo>
                <a:lnTo>
                  <a:pt x="1508055" y="1474309"/>
                </a:lnTo>
                <a:lnTo>
                  <a:pt x="1609354" y="1470391"/>
                </a:lnTo>
                <a:lnTo>
                  <a:pt x="1707617" y="1465015"/>
                </a:lnTo>
                <a:lnTo>
                  <a:pt x="1802510" y="1458241"/>
                </a:lnTo>
                <a:lnTo>
                  <a:pt x="1893701" y="1450133"/>
                </a:lnTo>
                <a:lnTo>
                  <a:pt x="1980854" y="1440754"/>
                </a:lnTo>
                <a:lnTo>
                  <a:pt x="2063636" y="1430164"/>
                </a:lnTo>
                <a:lnTo>
                  <a:pt x="2141713" y="1418426"/>
                </a:lnTo>
                <a:lnTo>
                  <a:pt x="2214752" y="1405604"/>
                </a:lnTo>
                <a:lnTo>
                  <a:pt x="2282420" y="1391758"/>
                </a:lnTo>
                <a:lnTo>
                  <a:pt x="2344381" y="1376952"/>
                </a:lnTo>
                <a:lnTo>
                  <a:pt x="2400302" y="1361247"/>
                </a:lnTo>
                <a:lnTo>
                  <a:pt x="2449851" y="1344706"/>
                </a:lnTo>
                <a:lnTo>
                  <a:pt x="2492692" y="1327392"/>
                </a:lnTo>
                <a:lnTo>
                  <a:pt x="2528492" y="1309365"/>
                </a:lnTo>
                <a:lnTo>
                  <a:pt x="2577635" y="1271428"/>
                </a:lnTo>
                <a:lnTo>
                  <a:pt x="2594609" y="1231391"/>
                </a:lnTo>
                <a:lnTo>
                  <a:pt x="2594609" y="246125"/>
                </a:lnTo>
                <a:lnTo>
                  <a:pt x="2577635" y="206274"/>
                </a:lnTo>
                <a:lnTo>
                  <a:pt x="2528492" y="168444"/>
                </a:lnTo>
                <a:lnTo>
                  <a:pt x="2492692" y="150447"/>
                </a:lnTo>
                <a:lnTo>
                  <a:pt x="2449851" y="133147"/>
                </a:lnTo>
                <a:lnTo>
                  <a:pt x="2400302" y="116608"/>
                </a:lnTo>
                <a:lnTo>
                  <a:pt x="2344381" y="100894"/>
                </a:lnTo>
                <a:lnTo>
                  <a:pt x="2282420" y="86070"/>
                </a:lnTo>
                <a:lnTo>
                  <a:pt x="2214752" y="72199"/>
                </a:lnTo>
                <a:lnTo>
                  <a:pt x="2141713" y="59345"/>
                </a:lnTo>
                <a:lnTo>
                  <a:pt x="2063636" y="47573"/>
                </a:lnTo>
                <a:lnTo>
                  <a:pt x="1980854" y="36945"/>
                </a:lnTo>
                <a:lnTo>
                  <a:pt x="1893701" y="27528"/>
                </a:lnTo>
                <a:lnTo>
                  <a:pt x="1802510" y="19383"/>
                </a:lnTo>
                <a:lnTo>
                  <a:pt x="1707617" y="12576"/>
                </a:lnTo>
                <a:lnTo>
                  <a:pt x="1609354" y="7170"/>
                </a:lnTo>
                <a:lnTo>
                  <a:pt x="1508055" y="3229"/>
                </a:lnTo>
                <a:lnTo>
                  <a:pt x="1404055" y="818"/>
                </a:lnTo>
                <a:lnTo>
                  <a:pt x="1297685" y="0"/>
                </a:lnTo>
                <a:close/>
              </a:path>
            </a:pathLst>
          </a:custGeom>
          <a:solidFill>
            <a:srgbClr val="009973"/>
          </a:solidFill>
        </p:spPr>
        <p:txBody>
          <a:bodyPr wrap="square" lIns="0" tIns="0" rIns="0" bIns="0" rtlCol="0"/>
          <a:lstStyle/>
          <a:p>
            <a:endParaRPr/>
          </a:p>
        </p:txBody>
      </p:sp>
      <p:sp>
        <p:nvSpPr>
          <p:cNvPr id="14" name="object 14"/>
          <p:cNvSpPr/>
          <p:nvPr/>
        </p:nvSpPr>
        <p:spPr>
          <a:xfrm>
            <a:off x="7878195" y="5577081"/>
            <a:ext cx="2604770" cy="252095"/>
          </a:xfrm>
          <a:custGeom>
            <a:avLst/>
            <a:gdLst/>
            <a:ahLst/>
            <a:cxnLst/>
            <a:rect l="l" t="t" r="r" b="b"/>
            <a:pathLst>
              <a:path w="2604770" h="252095">
                <a:moveTo>
                  <a:pt x="9905" y="0"/>
                </a:moveTo>
                <a:lnTo>
                  <a:pt x="0" y="761"/>
                </a:lnTo>
                <a:lnTo>
                  <a:pt x="0" y="7619"/>
                </a:lnTo>
                <a:lnTo>
                  <a:pt x="19143" y="43355"/>
                </a:lnTo>
                <a:lnTo>
                  <a:pt x="49213" y="69926"/>
                </a:lnTo>
                <a:lnTo>
                  <a:pt x="90434" y="94277"/>
                </a:lnTo>
                <a:lnTo>
                  <a:pt x="141501" y="116493"/>
                </a:lnTo>
                <a:lnTo>
                  <a:pt x="201114" y="136660"/>
                </a:lnTo>
                <a:lnTo>
                  <a:pt x="267969" y="154863"/>
                </a:lnTo>
                <a:lnTo>
                  <a:pt x="340765" y="171188"/>
                </a:lnTo>
                <a:lnTo>
                  <a:pt x="418200" y="185721"/>
                </a:lnTo>
                <a:lnTo>
                  <a:pt x="498970" y="198546"/>
                </a:lnTo>
                <a:lnTo>
                  <a:pt x="581775" y="209751"/>
                </a:lnTo>
                <a:lnTo>
                  <a:pt x="665311" y="219419"/>
                </a:lnTo>
                <a:lnTo>
                  <a:pt x="748277" y="227638"/>
                </a:lnTo>
                <a:lnTo>
                  <a:pt x="829371" y="234492"/>
                </a:lnTo>
                <a:lnTo>
                  <a:pt x="907289" y="240068"/>
                </a:lnTo>
                <a:lnTo>
                  <a:pt x="980730" y="244450"/>
                </a:lnTo>
                <a:lnTo>
                  <a:pt x="1048392" y="247725"/>
                </a:lnTo>
                <a:lnTo>
                  <a:pt x="1108972" y="249978"/>
                </a:lnTo>
                <a:lnTo>
                  <a:pt x="1161169" y="251294"/>
                </a:lnTo>
                <a:lnTo>
                  <a:pt x="1203679" y="251759"/>
                </a:lnTo>
                <a:lnTo>
                  <a:pt x="1368551" y="251459"/>
                </a:lnTo>
                <a:lnTo>
                  <a:pt x="1434845" y="250697"/>
                </a:lnTo>
                <a:lnTo>
                  <a:pt x="1558765" y="246873"/>
                </a:lnTo>
                <a:lnTo>
                  <a:pt x="1671279" y="241553"/>
                </a:lnTo>
                <a:lnTo>
                  <a:pt x="1302257" y="241553"/>
                </a:lnTo>
                <a:lnTo>
                  <a:pt x="1169669" y="240029"/>
                </a:lnTo>
                <a:lnTo>
                  <a:pt x="1128525" y="238981"/>
                </a:lnTo>
                <a:lnTo>
                  <a:pt x="1004377" y="234595"/>
                </a:lnTo>
                <a:lnTo>
                  <a:pt x="921167" y="230449"/>
                </a:lnTo>
                <a:lnTo>
                  <a:pt x="837793" y="225151"/>
                </a:lnTo>
                <a:lnTo>
                  <a:pt x="754410" y="218551"/>
                </a:lnTo>
                <a:lnTo>
                  <a:pt x="671177" y="210499"/>
                </a:lnTo>
                <a:lnTo>
                  <a:pt x="629667" y="205882"/>
                </a:lnTo>
                <a:lnTo>
                  <a:pt x="588252" y="200846"/>
                </a:lnTo>
                <a:lnTo>
                  <a:pt x="546955" y="195372"/>
                </a:lnTo>
                <a:lnTo>
                  <a:pt x="505793" y="189442"/>
                </a:lnTo>
                <a:lnTo>
                  <a:pt x="464787" y="183037"/>
                </a:lnTo>
                <a:lnTo>
                  <a:pt x="423956" y="176137"/>
                </a:lnTo>
                <a:lnTo>
                  <a:pt x="383320" y="168725"/>
                </a:lnTo>
                <a:lnTo>
                  <a:pt x="342899" y="160781"/>
                </a:lnTo>
                <a:lnTo>
                  <a:pt x="263651" y="142493"/>
                </a:lnTo>
                <a:lnTo>
                  <a:pt x="217035" y="129772"/>
                </a:lnTo>
                <a:lnTo>
                  <a:pt x="172852" y="116026"/>
                </a:lnTo>
                <a:lnTo>
                  <a:pt x="126084" y="98760"/>
                </a:lnTo>
                <a:lnTo>
                  <a:pt x="81515" y="78051"/>
                </a:lnTo>
                <a:lnTo>
                  <a:pt x="43930" y="53974"/>
                </a:lnTo>
                <a:lnTo>
                  <a:pt x="12953" y="16763"/>
                </a:lnTo>
                <a:lnTo>
                  <a:pt x="10667" y="5333"/>
                </a:lnTo>
                <a:lnTo>
                  <a:pt x="9905" y="0"/>
                </a:lnTo>
                <a:close/>
              </a:path>
              <a:path w="2604770" h="252095">
                <a:moveTo>
                  <a:pt x="2593847" y="0"/>
                </a:moveTo>
                <a:lnTo>
                  <a:pt x="2593847" y="6095"/>
                </a:lnTo>
                <a:lnTo>
                  <a:pt x="2592323" y="12191"/>
                </a:lnTo>
                <a:lnTo>
                  <a:pt x="2570396" y="45219"/>
                </a:lnTo>
                <a:lnTo>
                  <a:pt x="2536287" y="70277"/>
                </a:lnTo>
                <a:lnTo>
                  <a:pt x="2492962" y="92364"/>
                </a:lnTo>
                <a:lnTo>
                  <a:pt x="2445671" y="111142"/>
                </a:lnTo>
                <a:lnTo>
                  <a:pt x="2399664" y="126278"/>
                </a:lnTo>
                <a:lnTo>
                  <a:pt x="2360192" y="137433"/>
                </a:lnTo>
                <a:lnTo>
                  <a:pt x="2302001" y="151637"/>
                </a:lnTo>
                <a:lnTo>
                  <a:pt x="2260853" y="160781"/>
                </a:lnTo>
                <a:lnTo>
                  <a:pt x="2220470" y="168718"/>
                </a:lnTo>
                <a:lnTo>
                  <a:pt x="2179872" y="176125"/>
                </a:lnTo>
                <a:lnTo>
                  <a:pt x="2139080" y="183021"/>
                </a:lnTo>
                <a:lnTo>
                  <a:pt x="2098113" y="189423"/>
                </a:lnTo>
                <a:lnTo>
                  <a:pt x="2056990" y="195352"/>
                </a:lnTo>
                <a:lnTo>
                  <a:pt x="2015732" y="200825"/>
                </a:lnTo>
                <a:lnTo>
                  <a:pt x="1974358" y="205860"/>
                </a:lnTo>
                <a:lnTo>
                  <a:pt x="1932888" y="210478"/>
                </a:lnTo>
                <a:lnTo>
                  <a:pt x="1849735" y="218532"/>
                </a:lnTo>
                <a:lnTo>
                  <a:pt x="1766432" y="225137"/>
                </a:lnTo>
                <a:lnTo>
                  <a:pt x="1683135" y="230439"/>
                </a:lnTo>
                <a:lnTo>
                  <a:pt x="1600000" y="234590"/>
                </a:lnTo>
                <a:lnTo>
                  <a:pt x="1475932" y="238981"/>
                </a:lnTo>
                <a:lnTo>
                  <a:pt x="1434845" y="240029"/>
                </a:lnTo>
                <a:lnTo>
                  <a:pt x="1302257" y="241553"/>
                </a:lnTo>
                <a:lnTo>
                  <a:pt x="1671279" y="241553"/>
                </a:lnTo>
                <a:lnTo>
                  <a:pt x="1714665" y="238981"/>
                </a:lnTo>
                <a:lnTo>
                  <a:pt x="1809098" y="232252"/>
                </a:lnTo>
                <a:lnTo>
                  <a:pt x="1892644" y="224813"/>
                </a:lnTo>
                <a:lnTo>
                  <a:pt x="1975951" y="215865"/>
                </a:lnTo>
                <a:lnTo>
                  <a:pt x="2017461" y="210782"/>
                </a:lnTo>
                <a:lnTo>
                  <a:pt x="2058846" y="205270"/>
                </a:lnTo>
                <a:lnTo>
                  <a:pt x="2100085" y="199313"/>
                </a:lnTo>
                <a:lnTo>
                  <a:pt x="2141155" y="192893"/>
                </a:lnTo>
                <a:lnTo>
                  <a:pt x="2182036" y="185994"/>
                </a:lnTo>
                <a:lnTo>
                  <a:pt x="2222704" y="178597"/>
                </a:lnTo>
                <a:lnTo>
                  <a:pt x="2263139" y="170687"/>
                </a:lnTo>
                <a:lnTo>
                  <a:pt x="2304287" y="161543"/>
                </a:lnTo>
                <a:lnTo>
                  <a:pt x="2352345" y="149975"/>
                </a:lnTo>
                <a:lnTo>
                  <a:pt x="2390180" y="139807"/>
                </a:lnTo>
                <a:lnTo>
                  <a:pt x="2435942" y="125468"/>
                </a:lnTo>
                <a:lnTo>
                  <a:pt x="2484470" y="107181"/>
                </a:lnTo>
                <a:lnTo>
                  <a:pt x="2530604" y="85168"/>
                </a:lnTo>
                <a:lnTo>
                  <a:pt x="2569181" y="59654"/>
                </a:lnTo>
                <a:lnTo>
                  <a:pt x="2595041" y="30861"/>
                </a:lnTo>
                <a:lnTo>
                  <a:pt x="2604515" y="761"/>
                </a:lnTo>
                <a:lnTo>
                  <a:pt x="2593847" y="0"/>
                </a:lnTo>
                <a:close/>
              </a:path>
            </a:pathLst>
          </a:custGeom>
          <a:solidFill>
            <a:srgbClr val="000000"/>
          </a:solidFill>
        </p:spPr>
        <p:txBody>
          <a:bodyPr wrap="square" lIns="0" tIns="0" rIns="0" bIns="0" rtlCol="0"/>
          <a:lstStyle/>
          <a:p>
            <a:endParaRPr/>
          </a:p>
        </p:txBody>
      </p:sp>
      <p:sp>
        <p:nvSpPr>
          <p:cNvPr id="15" name="object 15"/>
          <p:cNvSpPr/>
          <p:nvPr/>
        </p:nvSpPr>
        <p:spPr>
          <a:xfrm>
            <a:off x="7878195" y="5326383"/>
            <a:ext cx="2604770" cy="1487805"/>
          </a:xfrm>
          <a:custGeom>
            <a:avLst/>
            <a:gdLst/>
            <a:ahLst/>
            <a:cxnLst/>
            <a:rect l="l" t="t" r="r" b="b"/>
            <a:pathLst>
              <a:path w="2604770" h="1487804">
                <a:moveTo>
                  <a:pt x="1494464" y="3047"/>
                </a:moveTo>
                <a:lnTo>
                  <a:pt x="1127288" y="3047"/>
                </a:lnTo>
                <a:lnTo>
                  <a:pt x="1085661" y="6095"/>
                </a:lnTo>
                <a:lnTo>
                  <a:pt x="1044031" y="6095"/>
                </a:lnTo>
                <a:lnTo>
                  <a:pt x="1002403" y="9143"/>
                </a:lnTo>
                <a:lnTo>
                  <a:pt x="960782" y="9143"/>
                </a:lnTo>
                <a:lnTo>
                  <a:pt x="711478" y="27431"/>
                </a:lnTo>
                <a:lnTo>
                  <a:pt x="670042" y="33527"/>
                </a:lnTo>
                <a:lnTo>
                  <a:pt x="628652" y="36575"/>
                </a:lnTo>
                <a:lnTo>
                  <a:pt x="587313" y="42671"/>
                </a:lnTo>
                <a:lnTo>
                  <a:pt x="546030" y="45719"/>
                </a:lnTo>
                <a:lnTo>
                  <a:pt x="504806" y="51815"/>
                </a:lnTo>
                <a:lnTo>
                  <a:pt x="463648" y="60959"/>
                </a:lnTo>
                <a:lnTo>
                  <a:pt x="381547" y="73151"/>
                </a:lnTo>
                <a:lnTo>
                  <a:pt x="261365" y="100583"/>
                </a:lnTo>
                <a:lnTo>
                  <a:pt x="250682" y="103631"/>
                </a:lnTo>
                <a:lnTo>
                  <a:pt x="238911" y="106679"/>
                </a:lnTo>
                <a:lnTo>
                  <a:pt x="226196" y="109727"/>
                </a:lnTo>
                <a:lnTo>
                  <a:pt x="212685" y="112775"/>
                </a:lnTo>
                <a:lnTo>
                  <a:pt x="198521" y="118871"/>
                </a:lnTo>
                <a:lnTo>
                  <a:pt x="183852" y="121919"/>
                </a:lnTo>
                <a:lnTo>
                  <a:pt x="168822" y="128015"/>
                </a:lnTo>
                <a:lnTo>
                  <a:pt x="153577" y="131063"/>
                </a:lnTo>
                <a:lnTo>
                  <a:pt x="108008" y="149351"/>
                </a:lnTo>
                <a:lnTo>
                  <a:pt x="93359" y="158495"/>
                </a:lnTo>
                <a:lnTo>
                  <a:pt x="79222" y="164591"/>
                </a:lnTo>
                <a:lnTo>
                  <a:pt x="65745" y="170687"/>
                </a:lnTo>
                <a:lnTo>
                  <a:pt x="53071" y="179831"/>
                </a:lnTo>
                <a:lnTo>
                  <a:pt x="41347" y="188975"/>
                </a:lnTo>
                <a:lnTo>
                  <a:pt x="30718" y="195071"/>
                </a:lnTo>
                <a:lnTo>
                  <a:pt x="21329" y="204215"/>
                </a:lnTo>
                <a:lnTo>
                  <a:pt x="13328" y="216407"/>
                </a:lnTo>
                <a:lnTo>
                  <a:pt x="6857" y="225551"/>
                </a:lnTo>
                <a:lnTo>
                  <a:pt x="3809" y="231647"/>
                </a:lnTo>
                <a:lnTo>
                  <a:pt x="1523" y="237743"/>
                </a:lnTo>
                <a:lnTo>
                  <a:pt x="0" y="246887"/>
                </a:lnTo>
                <a:lnTo>
                  <a:pt x="0" y="1243583"/>
                </a:lnTo>
                <a:lnTo>
                  <a:pt x="24120" y="1286255"/>
                </a:lnTo>
                <a:lnTo>
                  <a:pt x="35140" y="1295399"/>
                </a:lnTo>
                <a:lnTo>
                  <a:pt x="47536" y="1307591"/>
                </a:lnTo>
                <a:lnTo>
                  <a:pt x="61145" y="1316735"/>
                </a:lnTo>
                <a:lnTo>
                  <a:pt x="75804" y="1322831"/>
                </a:lnTo>
                <a:lnTo>
                  <a:pt x="91350" y="1331975"/>
                </a:lnTo>
                <a:lnTo>
                  <a:pt x="107622" y="1338071"/>
                </a:lnTo>
                <a:lnTo>
                  <a:pt x="124456" y="1347215"/>
                </a:lnTo>
                <a:lnTo>
                  <a:pt x="211368" y="1377695"/>
                </a:lnTo>
                <a:lnTo>
                  <a:pt x="244377" y="1383791"/>
                </a:lnTo>
                <a:lnTo>
                  <a:pt x="259855" y="1389887"/>
                </a:lnTo>
                <a:lnTo>
                  <a:pt x="274431" y="1392935"/>
                </a:lnTo>
                <a:lnTo>
                  <a:pt x="287942" y="1395983"/>
                </a:lnTo>
                <a:lnTo>
                  <a:pt x="300227" y="1399031"/>
                </a:lnTo>
                <a:lnTo>
                  <a:pt x="340613" y="1408175"/>
                </a:lnTo>
                <a:lnTo>
                  <a:pt x="384047" y="1417319"/>
                </a:lnTo>
                <a:lnTo>
                  <a:pt x="426151" y="1423415"/>
                </a:lnTo>
                <a:lnTo>
                  <a:pt x="468333" y="1432559"/>
                </a:lnTo>
                <a:lnTo>
                  <a:pt x="595299" y="1450847"/>
                </a:lnTo>
                <a:lnTo>
                  <a:pt x="637744" y="1453895"/>
                </a:lnTo>
                <a:lnTo>
                  <a:pt x="680241" y="1459991"/>
                </a:lnTo>
                <a:lnTo>
                  <a:pt x="978779" y="1481327"/>
                </a:lnTo>
                <a:lnTo>
                  <a:pt x="1021516" y="1481327"/>
                </a:lnTo>
                <a:lnTo>
                  <a:pt x="1064260" y="1484375"/>
                </a:lnTo>
                <a:lnTo>
                  <a:pt x="1107005" y="1484375"/>
                </a:lnTo>
                <a:lnTo>
                  <a:pt x="1149748" y="1487423"/>
                </a:lnTo>
                <a:lnTo>
                  <a:pt x="1502523" y="1487423"/>
                </a:lnTo>
                <a:lnTo>
                  <a:pt x="1609421" y="1481327"/>
                </a:lnTo>
                <a:lnTo>
                  <a:pt x="1674263" y="1478279"/>
                </a:lnTo>
                <a:lnTo>
                  <a:pt x="1169669" y="1478279"/>
                </a:lnTo>
                <a:lnTo>
                  <a:pt x="1128334" y="1475231"/>
                </a:lnTo>
                <a:lnTo>
                  <a:pt x="1086924" y="1475231"/>
                </a:lnTo>
                <a:lnTo>
                  <a:pt x="1045451" y="1472183"/>
                </a:lnTo>
                <a:lnTo>
                  <a:pt x="1003929" y="1472183"/>
                </a:lnTo>
                <a:lnTo>
                  <a:pt x="962370" y="1469135"/>
                </a:lnTo>
                <a:lnTo>
                  <a:pt x="920785" y="1469135"/>
                </a:lnTo>
                <a:lnTo>
                  <a:pt x="754444" y="1456943"/>
                </a:lnTo>
                <a:lnTo>
                  <a:pt x="712920" y="1450847"/>
                </a:lnTo>
                <a:lnTo>
                  <a:pt x="671445" y="1447799"/>
                </a:lnTo>
                <a:lnTo>
                  <a:pt x="630032" y="1441703"/>
                </a:lnTo>
                <a:lnTo>
                  <a:pt x="588692" y="1438655"/>
                </a:lnTo>
                <a:lnTo>
                  <a:pt x="424320" y="1414271"/>
                </a:lnTo>
                <a:lnTo>
                  <a:pt x="383536" y="1405127"/>
                </a:lnTo>
                <a:lnTo>
                  <a:pt x="342899" y="1399031"/>
                </a:lnTo>
                <a:lnTo>
                  <a:pt x="263651" y="1380743"/>
                </a:lnTo>
                <a:lnTo>
                  <a:pt x="253361" y="1377695"/>
                </a:lnTo>
                <a:lnTo>
                  <a:pt x="241996" y="1374647"/>
                </a:lnTo>
                <a:lnTo>
                  <a:pt x="229700" y="1371599"/>
                </a:lnTo>
                <a:lnTo>
                  <a:pt x="216615" y="1365503"/>
                </a:lnTo>
                <a:lnTo>
                  <a:pt x="188645" y="1359407"/>
                </a:lnTo>
                <a:lnTo>
                  <a:pt x="159225" y="1347215"/>
                </a:lnTo>
                <a:lnTo>
                  <a:pt x="144327" y="1344167"/>
                </a:lnTo>
                <a:lnTo>
                  <a:pt x="114867" y="1331975"/>
                </a:lnTo>
                <a:lnTo>
                  <a:pt x="100589" y="1325879"/>
                </a:lnTo>
                <a:lnTo>
                  <a:pt x="86802" y="1316735"/>
                </a:lnTo>
                <a:lnTo>
                  <a:pt x="73649" y="1310639"/>
                </a:lnTo>
                <a:lnTo>
                  <a:pt x="61272" y="1304543"/>
                </a:lnTo>
                <a:lnTo>
                  <a:pt x="49813" y="1295399"/>
                </a:lnTo>
                <a:lnTo>
                  <a:pt x="39414" y="1286255"/>
                </a:lnTo>
                <a:lnTo>
                  <a:pt x="30217" y="1280159"/>
                </a:lnTo>
                <a:lnTo>
                  <a:pt x="22366" y="1271015"/>
                </a:lnTo>
                <a:lnTo>
                  <a:pt x="16001" y="1258823"/>
                </a:lnTo>
                <a:lnTo>
                  <a:pt x="11429" y="1249679"/>
                </a:lnTo>
                <a:lnTo>
                  <a:pt x="9905" y="1237487"/>
                </a:lnTo>
                <a:lnTo>
                  <a:pt x="9905" y="252983"/>
                </a:lnTo>
                <a:lnTo>
                  <a:pt x="32118" y="210311"/>
                </a:lnTo>
                <a:lnTo>
                  <a:pt x="68158" y="182879"/>
                </a:lnTo>
                <a:lnTo>
                  <a:pt x="98028" y="167639"/>
                </a:lnTo>
                <a:lnTo>
                  <a:pt x="114185" y="158495"/>
                </a:lnTo>
                <a:lnTo>
                  <a:pt x="217069" y="121919"/>
                </a:lnTo>
                <a:lnTo>
                  <a:pt x="233554" y="118871"/>
                </a:lnTo>
                <a:lnTo>
                  <a:pt x="249378" y="112775"/>
                </a:lnTo>
                <a:lnTo>
                  <a:pt x="264363" y="109727"/>
                </a:lnTo>
                <a:lnTo>
                  <a:pt x="278332" y="106679"/>
                </a:lnTo>
                <a:lnTo>
                  <a:pt x="291108" y="103631"/>
                </a:lnTo>
                <a:lnTo>
                  <a:pt x="302513" y="100583"/>
                </a:lnTo>
                <a:lnTo>
                  <a:pt x="342899" y="91439"/>
                </a:lnTo>
                <a:lnTo>
                  <a:pt x="385571" y="82295"/>
                </a:lnTo>
                <a:lnTo>
                  <a:pt x="638933" y="45719"/>
                </a:lnTo>
                <a:lnTo>
                  <a:pt x="681350" y="42671"/>
                </a:lnTo>
                <a:lnTo>
                  <a:pt x="723810" y="36575"/>
                </a:lnTo>
                <a:lnTo>
                  <a:pt x="979248" y="18287"/>
                </a:lnTo>
                <a:lnTo>
                  <a:pt x="1021895" y="18287"/>
                </a:lnTo>
                <a:lnTo>
                  <a:pt x="1064553" y="15239"/>
                </a:lnTo>
                <a:lnTo>
                  <a:pt x="1107216" y="15239"/>
                </a:lnTo>
                <a:lnTo>
                  <a:pt x="1149882" y="12191"/>
                </a:lnTo>
                <a:lnTo>
                  <a:pt x="1696285" y="12191"/>
                </a:lnTo>
                <a:lnTo>
                  <a:pt x="1494464" y="3047"/>
                </a:lnTo>
                <a:close/>
              </a:path>
              <a:path w="2604770" h="1487804">
                <a:moveTo>
                  <a:pt x="1696285" y="12191"/>
                </a:moveTo>
                <a:lnTo>
                  <a:pt x="1501674" y="12191"/>
                </a:lnTo>
                <a:lnTo>
                  <a:pt x="1550231" y="15239"/>
                </a:lnTo>
                <a:lnTo>
                  <a:pt x="1740869" y="24383"/>
                </a:lnTo>
                <a:lnTo>
                  <a:pt x="1815069" y="30479"/>
                </a:lnTo>
                <a:lnTo>
                  <a:pt x="2051425" y="57911"/>
                </a:lnTo>
                <a:lnTo>
                  <a:pt x="2207456" y="82295"/>
                </a:lnTo>
                <a:lnTo>
                  <a:pt x="2281107" y="97535"/>
                </a:lnTo>
                <a:lnTo>
                  <a:pt x="2350116" y="112775"/>
                </a:lnTo>
                <a:lnTo>
                  <a:pt x="2413182" y="131063"/>
                </a:lnTo>
                <a:lnTo>
                  <a:pt x="2469004" y="149351"/>
                </a:lnTo>
                <a:lnTo>
                  <a:pt x="2516282" y="170687"/>
                </a:lnTo>
                <a:lnTo>
                  <a:pt x="2553716" y="195071"/>
                </a:lnTo>
                <a:lnTo>
                  <a:pt x="2593847" y="246887"/>
                </a:lnTo>
                <a:lnTo>
                  <a:pt x="2593847" y="1243583"/>
                </a:lnTo>
                <a:lnTo>
                  <a:pt x="2569409" y="1283207"/>
                </a:lnTo>
                <a:lnTo>
                  <a:pt x="2535300" y="1307591"/>
                </a:lnTo>
                <a:lnTo>
                  <a:pt x="2521772" y="1316735"/>
                </a:lnTo>
                <a:lnTo>
                  <a:pt x="2507463" y="1322831"/>
                </a:lnTo>
                <a:lnTo>
                  <a:pt x="2492552" y="1328927"/>
                </a:lnTo>
                <a:lnTo>
                  <a:pt x="2415251" y="1359407"/>
                </a:lnTo>
                <a:lnTo>
                  <a:pt x="2400495" y="1362455"/>
                </a:lnTo>
                <a:lnTo>
                  <a:pt x="2386393" y="1368551"/>
                </a:lnTo>
                <a:lnTo>
                  <a:pt x="2373123" y="1371599"/>
                </a:lnTo>
                <a:lnTo>
                  <a:pt x="2360865" y="1374647"/>
                </a:lnTo>
                <a:lnTo>
                  <a:pt x="2349798" y="1377695"/>
                </a:lnTo>
                <a:lnTo>
                  <a:pt x="2340101" y="1380743"/>
                </a:lnTo>
                <a:lnTo>
                  <a:pt x="2302001" y="1389887"/>
                </a:lnTo>
                <a:lnTo>
                  <a:pt x="2260853" y="1399031"/>
                </a:lnTo>
                <a:lnTo>
                  <a:pt x="2220250" y="1405127"/>
                </a:lnTo>
                <a:lnTo>
                  <a:pt x="2179500" y="1414271"/>
                </a:lnTo>
                <a:lnTo>
                  <a:pt x="2015279" y="1438655"/>
                </a:lnTo>
                <a:lnTo>
                  <a:pt x="1973980" y="1441703"/>
                </a:lnTo>
                <a:lnTo>
                  <a:pt x="1932607" y="1447799"/>
                </a:lnTo>
                <a:lnTo>
                  <a:pt x="1891173" y="1450847"/>
                </a:lnTo>
                <a:lnTo>
                  <a:pt x="1849690" y="1456943"/>
                </a:lnTo>
                <a:lnTo>
                  <a:pt x="1683511" y="1469135"/>
                </a:lnTo>
                <a:lnTo>
                  <a:pt x="1641966" y="1469135"/>
                </a:lnTo>
                <a:lnTo>
                  <a:pt x="1600445" y="1472183"/>
                </a:lnTo>
                <a:lnTo>
                  <a:pt x="1558960" y="1472183"/>
                </a:lnTo>
                <a:lnTo>
                  <a:pt x="1517524" y="1475231"/>
                </a:lnTo>
                <a:lnTo>
                  <a:pt x="1476148" y="1475231"/>
                </a:lnTo>
                <a:lnTo>
                  <a:pt x="1434845" y="1478279"/>
                </a:lnTo>
                <a:lnTo>
                  <a:pt x="1674263" y="1478279"/>
                </a:lnTo>
                <a:lnTo>
                  <a:pt x="1744933" y="1475231"/>
                </a:lnTo>
                <a:lnTo>
                  <a:pt x="1820105" y="1469135"/>
                </a:lnTo>
                <a:lnTo>
                  <a:pt x="2059373" y="1441703"/>
                </a:lnTo>
                <a:lnTo>
                  <a:pt x="2217088" y="1417319"/>
                </a:lnTo>
                <a:lnTo>
                  <a:pt x="2291428" y="1402079"/>
                </a:lnTo>
                <a:lnTo>
                  <a:pt x="2360990" y="1386839"/>
                </a:lnTo>
                <a:lnTo>
                  <a:pt x="2424446" y="1368551"/>
                </a:lnTo>
                <a:lnTo>
                  <a:pt x="2480472" y="1347215"/>
                </a:lnTo>
                <a:lnTo>
                  <a:pt x="2527742" y="1322831"/>
                </a:lnTo>
                <a:lnTo>
                  <a:pt x="2564929" y="1298447"/>
                </a:lnTo>
                <a:lnTo>
                  <a:pt x="2603753" y="1243583"/>
                </a:lnTo>
                <a:lnTo>
                  <a:pt x="2604515" y="1237487"/>
                </a:lnTo>
                <a:lnTo>
                  <a:pt x="2604515" y="252983"/>
                </a:lnTo>
                <a:lnTo>
                  <a:pt x="2584906" y="210311"/>
                </a:lnTo>
                <a:lnTo>
                  <a:pt x="2555051" y="182879"/>
                </a:lnTo>
                <a:lnTo>
                  <a:pt x="2513974" y="158495"/>
                </a:lnTo>
                <a:lnTo>
                  <a:pt x="2462986" y="137159"/>
                </a:lnTo>
                <a:lnTo>
                  <a:pt x="2403398" y="115823"/>
                </a:lnTo>
                <a:lnTo>
                  <a:pt x="2336519" y="97535"/>
                </a:lnTo>
                <a:lnTo>
                  <a:pt x="2263661" y="82295"/>
                </a:lnTo>
                <a:lnTo>
                  <a:pt x="2186133" y="67055"/>
                </a:lnTo>
                <a:lnTo>
                  <a:pt x="2022309" y="42671"/>
                </a:lnTo>
                <a:lnTo>
                  <a:pt x="1855533" y="24383"/>
                </a:lnTo>
                <a:lnTo>
                  <a:pt x="1696285" y="12191"/>
                </a:lnTo>
                <a:close/>
              </a:path>
              <a:path w="2604770" h="1487804">
                <a:moveTo>
                  <a:pt x="1399904" y="0"/>
                </a:moveTo>
                <a:lnTo>
                  <a:pt x="1235201" y="0"/>
                </a:lnTo>
                <a:lnTo>
                  <a:pt x="1168907" y="3047"/>
                </a:lnTo>
                <a:lnTo>
                  <a:pt x="1442312" y="3047"/>
                </a:lnTo>
                <a:lnTo>
                  <a:pt x="1399904" y="0"/>
                </a:lnTo>
                <a:close/>
              </a:path>
            </a:pathLst>
          </a:custGeom>
          <a:solidFill>
            <a:srgbClr val="000000"/>
          </a:solidFill>
        </p:spPr>
        <p:txBody>
          <a:bodyPr wrap="square" lIns="0" tIns="0" rIns="0" bIns="0" rtlCol="0"/>
          <a:lstStyle/>
          <a:p>
            <a:endParaRPr/>
          </a:p>
        </p:txBody>
      </p:sp>
      <p:sp>
        <p:nvSpPr>
          <p:cNvPr id="16" name="object 16"/>
          <p:cNvSpPr/>
          <p:nvPr/>
        </p:nvSpPr>
        <p:spPr>
          <a:xfrm>
            <a:off x="8551041" y="3544072"/>
            <a:ext cx="401320" cy="1786889"/>
          </a:xfrm>
          <a:custGeom>
            <a:avLst/>
            <a:gdLst/>
            <a:ahLst/>
            <a:cxnLst/>
            <a:rect l="l" t="t" r="r" b="b"/>
            <a:pathLst>
              <a:path w="401320" h="1786889">
                <a:moveTo>
                  <a:pt x="400811" y="1586477"/>
                </a:moveTo>
                <a:lnTo>
                  <a:pt x="0" y="1586477"/>
                </a:lnTo>
                <a:lnTo>
                  <a:pt x="200405" y="1786883"/>
                </a:lnTo>
                <a:lnTo>
                  <a:pt x="400811" y="1586477"/>
                </a:lnTo>
                <a:close/>
              </a:path>
              <a:path w="401320" h="1786889">
                <a:moveTo>
                  <a:pt x="300989" y="0"/>
                </a:moveTo>
                <a:lnTo>
                  <a:pt x="99821" y="0"/>
                </a:lnTo>
                <a:lnTo>
                  <a:pt x="99821" y="1586477"/>
                </a:lnTo>
                <a:lnTo>
                  <a:pt x="300989" y="1586477"/>
                </a:lnTo>
                <a:lnTo>
                  <a:pt x="300989" y="0"/>
                </a:lnTo>
                <a:close/>
              </a:path>
            </a:pathLst>
          </a:custGeom>
          <a:solidFill>
            <a:srgbClr val="00CC99"/>
          </a:solidFill>
        </p:spPr>
        <p:txBody>
          <a:bodyPr wrap="square" lIns="0" tIns="0" rIns="0" bIns="0" rtlCol="0"/>
          <a:lstStyle/>
          <a:p>
            <a:endParaRPr/>
          </a:p>
        </p:txBody>
      </p:sp>
      <p:sp>
        <p:nvSpPr>
          <p:cNvPr id="17" name="object 17"/>
          <p:cNvSpPr/>
          <p:nvPr/>
        </p:nvSpPr>
        <p:spPr>
          <a:xfrm>
            <a:off x="8538088" y="3539499"/>
            <a:ext cx="426720" cy="1799589"/>
          </a:xfrm>
          <a:custGeom>
            <a:avLst/>
            <a:gdLst/>
            <a:ahLst/>
            <a:cxnLst/>
            <a:rect l="l" t="t" r="r" b="b"/>
            <a:pathLst>
              <a:path w="426720" h="1799589">
                <a:moveTo>
                  <a:pt x="108203" y="1585715"/>
                </a:moveTo>
                <a:lnTo>
                  <a:pt x="0" y="1585715"/>
                </a:lnTo>
                <a:lnTo>
                  <a:pt x="213359" y="1799075"/>
                </a:lnTo>
                <a:lnTo>
                  <a:pt x="224789" y="1787645"/>
                </a:lnTo>
                <a:lnTo>
                  <a:pt x="209549" y="1787645"/>
                </a:lnTo>
                <a:lnTo>
                  <a:pt x="213352" y="1783843"/>
                </a:lnTo>
                <a:lnTo>
                  <a:pt x="25180" y="1596383"/>
                </a:lnTo>
                <a:lnTo>
                  <a:pt x="12953" y="1596383"/>
                </a:lnTo>
                <a:lnTo>
                  <a:pt x="16001" y="1587239"/>
                </a:lnTo>
                <a:lnTo>
                  <a:pt x="108203" y="1587239"/>
                </a:lnTo>
                <a:lnTo>
                  <a:pt x="108203" y="1585715"/>
                </a:lnTo>
                <a:close/>
              </a:path>
              <a:path w="426720" h="1799589">
                <a:moveTo>
                  <a:pt x="213352" y="1783843"/>
                </a:moveTo>
                <a:lnTo>
                  <a:pt x="209549" y="1787645"/>
                </a:lnTo>
                <a:lnTo>
                  <a:pt x="217169" y="1787645"/>
                </a:lnTo>
                <a:lnTo>
                  <a:pt x="213352" y="1783843"/>
                </a:lnTo>
                <a:close/>
              </a:path>
              <a:path w="426720" h="1799589">
                <a:moveTo>
                  <a:pt x="409955" y="1587239"/>
                </a:moveTo>
                <a:lnTo>
                  <a:pt x="213352" y="1783843"/>
                </a:lnTo>
                <a:lnTo>
                  <a:pt x="217169" y="1787645"/>
                </a:lnTo>
                <a:lnTo>
                  <a:pt x="224789" y="1787645"/>
                </a:lnTo>
                <a:lnTo>
                  <a:pt x="416051" y="1596383"/>
                </a:lnTo>
                <a:lnTo>
                  <a:pt x="413765" y="1596383"/>
                </a:lnTo>
                <a:lnTo>
                  <a:pt x="409955" y="1587239"/>
                </a:lnTo>
                <a:close/>
              </a:path>
              <a:path w="426720" h="1799589">
                <a:moveTo>
                  <a:pt x="16001" y="1587239"/>
                </a:moveTo>
                <a:lnTo>
                  <a:pt x="12953" y="1596383"/>
                </a:lnTo>
                <a:lnTo>
                  <a:pt x="25180" y="1596383"/>
                </a:lnTo>
                <a:lnTo>
                  <a:pt x="16001" y="1587239"/>
                </a:lnTo>
                <a:close/>
              </a:path>
              <a:path w="426720" h="1799589">
                <a:moveTo>
                  <a:pt x="108203" y="1587239"/>
                </a:moveTo>
                <a:lnTo>
                  <a:pt x="16001" y="1587239"/>
                </a:lnTo>
                <a:lnTo>
                  <a:pt x="25180" y="1596383"/>
                </a:lnTo>
                <a:lnTo>
                  <a:pt x="118109" y="1596383"/>
                </a:lnTo>
                <a:lnTo>
                  <a:pt x="118109" y="1591049"/>
                </a:lnTo>
                <a:lnTo>
                  <a:pt x="108203" y="1591049"/>
                </a:lnTo>
                <a:lnTo>
                  <a:pt x="108203" y="1587239"/>
                </a:lnTo>
                <a:close/>
              </a:path>
              <a:path w="426720" h="1799589">
                <a:moveTo>
                  <a:pt x="308609" y="4571"/>
                </a:moveTo>
                <a:lnTo>
                  <a:pt x="308609" y="1596383"/>
                </a:lnTo>
                <a:lnTo>
                  <a:pt x="400811" y="1596383"/>
                </a:lnTo>
                <a:lnTo>
                  <a:pt x="406145" y="1591049"/>
                </a:lnTo>
                <a:lnTo>
                  <a:pt x="318515" y="1591049"/>
                </a:lnTo>
                <a:lnTo>
                  <a:pt x="313943" y="1585715"/>
                </a:lnTo>
                <a:lnTo>
                  <a:pt x="318515" y="1585715"/>
                </a:lnTo>
                <a:lnTo>
                  <a:pt x="318515" y="9905"/>
                </a:lnTo>
                <a:lnTo>
                  <a:pt x="313943" y="9905"/>
                </a:lnTo>
                <a:lnTo>
                  <a:pt x="308609" y="4571"/>
                </a:lnTo>
                <a:close/>
              </a:path>
              <a:path w="426720" h="1799589">
                <a:moveTo>
                  <a:pt x="425195" y="1587239"/>
                </a:moveTo>
                <a:lnTo>
                  <a:pt x="409955" y="1587239"/>
                </a:lnTo>
                <a:lnTo>
                  <a:pt x="413765" y="1596383"/>
                </a:lnTo>
                <a:lnTo>
                  <a:pt x="416051" y="1596383"/>
                </a:lnTo>
                <a:lnTo>
                  <a:pt x="425195" y="1587239"/>
                </a:lnTo>
                <a:close/>
              </a:path>
              <a:path w="426720" h="1799589">
                <a:moveTo>
                  <a:pt x="318515" y="0"/>
                </a:moveTo>
                <a:lnTo>
                  <a:pt x="108203" y="0"/>
                </a:lnTo>
                <a:lnTo>
                  <a:pt x="108203" y="1591049"/>
                </a:lnTo>
                <a:lnTo>
                  <a:pt x="112775" y="1585715"/>
                </a:lnTo>
                <a:lnTo>
                  <a:pt x="118109" y="1585715"/>
                </a:lnTo>
                <a:lnTo>
                  <a:pt x="118109" y="9905"/>
                </a:lnTo>
                <a:lnTo>
                  <a:pt x="112775" y="9905"/>
                </a:lnTo>
                <a:lnTo>
                  <a:pt x="118109" y="4571"/>
                </a:lnTo>
                <a:lnTo>
                  <a:pt x="318515" y="4571"/>
                </a:lnTo>
                <a:lnTo>
                  <a:pt x="318515" y="0"/>
                </a:lnTo>
                <a:close/>
              </a:path>
              <a:path w="426720" h="1799589">
                <a:moveTo>
                  <a:pt x="118109" y="1585715"/>
                </a:moveTo>
                <a:lnTo>
                  <a:pt x="112775" y="1585715"/>
                </a:lnTo>
                <a:lnTo>
                  <a:pt x="108203" y="1591049"/>
                </a:lnTo>
                <a:lnTo>
                  <a:pt x="118109" y="1591049"/>
                </a:lnTo>
                <a:lnTo>
                  <a:pt x="118109" y="1585715"/>
                </a:lnTo>
                <a:close/>
              </a:path>
              <a:path w="426720" h="1799589">
                <a:moveTo>
                  <a:pt x="318515" y="1585715"/>
                </a:moveTo>
                <a:lnTo>
                  <a:pt x="313943" y="1585715"/>
                </a:lnTo>
                <a:lnTo>
                  <a:pt x="318515" y="1591049"/>
                </a:lnTo>
                <a:lnTo>
                  <a:pt x="318515" y="1585715"/>
                </a:lnTo>
                <a:close/>
              </a:path>
              <a:path w="426720" h="1799589">
                <a:moveTo>
                  <a:pt x="426719" y="1585715"/>
                </a:moveTo>
                <a:lnTo>
                  <a:pt x="318515" y="1585715"/>
                </a:lnTo>
                <a:lnTo>
                  <a:pt x="318515" y="1591049"/>
                </a:lnTo>
                <a:lnTo>
                  <a:pt x="406145" y="1591049"/>
                </a:lnTo>
                <a:lnTo>
                  <a:pt x="409955" y="1587239"/>
                </a:lnTo>
                <a:lnTo>
                  <a:pt x="425195" y="1587239"/>
                </a:lnTo>
                <a:lnTo>
                  <a:pt x="426719" y="1585715"/>
                </a:lnTo>
                <a:close/>
              </a:path>
              <a:path w="426720" h="1799589">
                <a:moveTo>
                  <a:pt x="118109" y="4571"/>
                </a:moveTo>
                <a:lnTo>
                  <a:pt x="112775" y="9905"/>
                </a:lnTo>
                <a:lnTo>
                  <a:pt x="118109" y="9905"/>
                </a:lnTo>
                <a:lnTo>
                  <a:pt x="118109" y="4571"/>
                </a:lnTo>
                <a:close/>
              </a:path>
              <a:path w="426720" h="1799589">
                <a:moveTo>
                  <a:pt x="308609" y="4571"/>
                </a:moveTo>
                <a:lnTo>
                  <a:pt x="118109" y="4571"/>
                </a:lnTo>
                <a:lnTo>
                  <a:pt x="118109" y="9905"/>
                </a:lnTo>
                <a:lnTo>
                  <a:pt x="308609" y="9905"/>
                </a:lnTo>
                <a:lnTo>
                  <a:pt x="308609" y="4571"/>
                </a:lnTo>
                <a:close/>
              </a:path>
              <a:path w="426720" h="1799589">
                <a:moveTo>
                  <a:pt x="318515" y="4571"/>
                </a:moveTo>
                <a:lnTo>
                  <a:pt x="308609" y="4571"/>
                </a:lnTo>
                <a:lnTo>
                  <a:pt x="313943" y="9905"/>
                </a:lnTo>
                <a:lnTo>
                  <a:pt x="318515" y="9905"/>
                </a:lnTo>
                <a:lnTo>
                  <a:pt x="318515" y="4571"/>
                </a:lnTo>
                <a:close/>
              </a:path>
            </a:pathLst>
          </a:custGeom>
          <a:solidFill>
            <a:srgbClr val="000000"/>
          </a:solidFill>
        </p:spPr>
        <p:txBody>
          <a:bodyPr wrap="square" lIns="0" tIns="0" rIns="0" bIns="0" rtlCol="0"/>
          <a:lstStyle/>
          <a:p>
            <a:endParaRPr/>
          </a:p>
        </p:txBody>
      </p:sp>
      <p:sp>
        <p:nvSpPr>
          <p:cNvPr id="18" name="object 18"/>
          <p:cNvSpPr/>
          <p:nvPr/>
        </p:nvSpPr>
        <p:spPr>
          <a:xfrm>
            <a:off x="9313041" y="3544072"/>
            <a:ext cx="401955" cy="1786889"/>
          </a:xfrm>
          <a:custGeom>
            <a:avLst/>
            <a:gdLst/>
            <a:ahLst/>
            <a:cxnLst/>
            <a:rect l="l" t="t" r="r" b="b"/>
            <a:pathLst>
              <a:path w="401954" h="1786889">
                <a:moveTo>
                  <a:pt x="300989" y="201167"/>
                </a:moveTo>
                <a:lnTo>
                  <a:pt x="100583" y="201167"/>
                </a:lnTo>
                <a:lnTo>
                  <a:pt x="100583" y="1786883"/>
                </a:lnTo>
                <a:lnTo>
                  <a:pt x="300989" y="1786883"/>
                </a:lnTo>
                <a:lnTo>
                  <a:pt x="300989" y="201167"/>
                </a:lnTo>
                <a:close/>
              </a:path>
              <a:path w="401954" h="1786889">
                <a:moveTo>
                  <a:pt x="201167" y="0"/>
                </a:moveTo>
                <a:lnTo>
                  <a:pt x="0" y="201167"/>
                </a:lnTo>
                <a:lnTo>
                  <a:pt x="401573" y="201167"/>
                </a:lnTo>
                <a:lnTo>
                  <a:pt x="201167" y="0"/>
                </a:lnTo>
                <a:close/>
              </a:path>
            </a:pathLst>
          </a:custGeom>
          <a:solidFill>
            <a:srgbClr val="00CC99"/>
          </a:solidFill>
        </p:spPr>
        <p:txBody>
          <a:bodyPr wrap="square" lIns="0" tIns="0" rIns="0" bIns="0" rtlCol="0"/>
          <a:lstStyle/>
          <a:p>
            <a:endParaRPr/>
          </a:p>
        </p:txBody>
      </p:sp>
      <p:sp>
        <p:nvSpPr>
          <p:cNvPr id="19" name="object 19"/>
          <p:cNvSpPr/>
          <p:nvPr/>
        </p:nvSpPr>
        <p:spPr>
          <a:xfrm>
            <a:off x="9300850" y="3537213"/>
            <a:ext cx="426084" cy="1799589"/>
          </a:xfrm>
          <a:custGeom>
            <a:avLst/>
            <a:gdLst/>
            <a:ahLst/>
            <a:cxnLst/>
            <a:rect l="l" t="t" r="r" b="b"/>
            <a:pathLst>
              <a:path w="426084" h="1799589">
                <a:moveTo>
                  <a:pt x="107441" y="208025"/>
                </a:moveTo>
                <a:lnTo>
                  <a:pt x="107441" y="1799075"/>
                </a:lnTo>
                <a:lnTo>
                  <a:pt x="318515" y="1799075"/>
                </a:lnTo>
                <a:lnTo>
                  <a:pt x="318515" y="1793741"/>
                </a:lnTo>
                <a:lnTo>
                  <a:pt x="118109" y="1793741"/>
                </a:lnTo>
                <a:lnTo>
                  <a:pt x="112775" y="1788407"/>
                </a:lnTo>
                <a:lnTo>
                  <a:pt x="118109" y="1788407"/>
                </a:lnTo>
                <a:lnTo>
                  <a:pt x="118109" y="213359"/>
                </a:lnTo>
                <a:lnTo>
                  <a:pt x="112775" y="213359"/>
                </a:lnTo>
                <a:lnTo>
                  <a:pt x="107441" y="208025"/>
                </a:lnTo>
                <a:close/>
              </a:path>
              <a:path w="426084" h="1799589">
                <a:moveTo>
                  <a:pt x="118109" y="1788407"/>
                </a:moveTo>
                <a:lnTo>
                  <a:pt x="112775" y="1788407"/>
                </a:lnTo>
                <a:lnTo>
                  <a:pt x="118109" y="1793741"/>
                </a:lnTo>
                <a:lnTo>
                  <a:pt x="118109" y="1788407"/>
                </a:lnTo>
                <a:close/>
              </a:path>
              <a:path w="426084" h="1799589">
                <a:moveTo>
                  <a:pt x="308609" y="1788407"/>
                </a:moveTo>
                <a:lnTo>
                  <a:pt x="118109" y="1788407"/>
                </a:lnTo>
                <a:lnTo>
                  <a:pt x="118109" y="1793741"/>
                </a:lnTo>
                <a:lnTo>
                  <a:pt x="308609" y="1793741"/>
                </a:lnTo>
                <a:lnTo>
                  <a:pt x="308609" y="1788407"/>
                </a:lnTo>
                <a:close/>
              </a:path>
              <a:path w="426084" h="1799589">
                <a:moveTo>
                  <a:pt x="400846" y="202691"/>
                </a:moveTo>
                <a:lnTo>
                  <a:pt x="308609" y="202691"/>
                </a:lnTo>
                <a:lnTo>
                  <a:pt x="308609" y="1793741"/>
                </a:lnTo>
                <a:lnTo>
                  <a:pt x="313181" y="1788407"/>
                </a:lnTo>
                <a:lnTo>
                  <a:pt x="318515" y="1788407"/>
                </a:lnTo>
                <a:lnTo>
                  <a:pt x="318515" y="213359"/>
                </a:lnTo>
                <a:lnTo>
                  <a:pt x="313181" y="213359"/>
                </a:lnTo>
                <a:lnTo>
                  <a:pt x="318515" y="208025"/>
                </a:lnTo>
                <a:lnTo>
                  <a:pt x="406160" y="208025"/>
                </a:lnTo>
                <a:lnTo>
                  <a:pt x="400846" y="202691"/>
                </a:lnTo>
                <a:close/>
              </a:path>
              <a:path w="426084" h="1799589">
                <a:moveTo>
                  <a:pt x="318515" y="1788407"/>
                </a:moveTo>
                <a:lnTo>
                  <a:pt x="313181" y="1788407"/>
                </a:lnTo>
                <a:lnTo>
                  <a:pt x="308609" y="1793741"/>
                </a:lnTo>
                <a:lnTo>
                  <a:pt x="318515" y="1793741"/>
                </a:lnTo>
                <a:lnTo>
                  <a:pt x="318515" y="1788407"/>
                </a:lnTo>
                <a:close/>
              </a:path>
              <a:path w="426084" h="1799589">
                <a:moveTo>
                  <a:pt x="213359" y="0"/>
                </a:moveTo>
                <a:lnTo>
                  <a:pt x="0" y="213359"/>
                </a:lnTo>
                <a:lnTo>
                  <a:pt x="107441" y="213359"/>
                </a:lnTo>
                <a:lnTo>
                  <a:pt x="107441" y="211835"/>
                </a:lnTo>
                <a:lnTo>
                  <a:pt x="16001" y="211835"/>
                </a:lnTo>
                <a:lnTo>
                  <a:pt x="12191" y="202691"/>
                </a:lnTo>
                <a:lnTo>
                  <a:pt x="25111" y="202691"/>
                </a:lnTo>
                <a:lnTo>
                  <a:pt x="212978" y="14110"/>
                </a:lnTo>
                <a:lnTo>
                  <a:pt x="209549" y="10667"/>
                </a:lnTo>
                <a:lnTo>
                  <a:pt x="223989" y="10667"/>
                </a:lnTo>
                <a:lnTo>
                  <a:pt x="213359" y="0"/>
                </a:lnTo>
                <a:close/>
              </a:path>
              <a:path w="426084" h="1799589">
                <a:moveTo>
                  <a:pt x="118109" y="208025"/>
                </a:moveTo>
                <a:lnTo>
                  <a:pt x="107441" y="208025"/>
                </a:lnTo>
                <a:lnTo>
                  <a:pt x="112775" y="213359"/>
                </a:lnTo>
                <a:lnTo>
                  <a:pt x="118109" y="213359"/>
                </a:lnTo>
                <a:lnTo>
                  <a:pt x="118109" y="208025"/>
                </a:lnTo>
                <a:close/>
              </a:path>
              <a:path w="426084" h="1799589">
                <a:moveTo>
                  <a:pt x="318515" y="208025"/>
                </a:moveTo>
                <a:lnTo>
                  <a:pt x="313181" y="213359"/>
                </a:lnTo>
                <a:lnTo>
                  <a:pt x="318515" y="213359"/>
                </a:lnTo>
                <a:lnTo>
                  <a:pt x="318515" y="208025"/>
                </a:lnTo>
                <a:close/>
              </a:path>
              <a:path w="426084" h="1799589">
                <a:moveTo>
                  <a:pt x="406160" y="208025"/>
                </a:moveTo>
                <a:lnTo>
                  <a:pt x="318515" y="208025"/>
                </a:lnTo>
                <a:lnTo>
                  <a:pt x="318515" y="213359"/>
                </a:lnTo>
                <a:lnTo>
                  <a:pt x="425957" y="213359"/>
                </a:lnTo>
                <a:lnTo>
                  <a:pt x="424439" y="211835"/>
                </a:lnTo>
                <a:lnTo>
                  <a:pt x="409955" y="211835"/>
                </a:lnTo>
                <a:lnTo>
                  <a:pt x="406160" y="208025"/>
                </a:lnTo>
                <a:close/>
              </a:path>
              <a:path w="426084" h="1799589">
                <a:moveTo>
                  <a:pt x="25111" y="202691"/>
                </a:moveTo>
                <a:lnTo>
                  <a:pt x="12191" y="202691"/>
                </a:lnTo>
                <a:lnTo>
                  <a:pt x="16001" y="211835"/>
                </a:lnTo>
                <a:lnTo>
                  <a:pt x="25111" y="202691"/>
                </a:lnTo>
                <a:close/>
              </a:path>
              <a:path w="426084" h="1799589">
                <a:moveTo>
                  <a:pt x="118109" y="202691"/>
                </a:moveTo>
                <a:lnTo>
                  <a:pt x="25111" y="202691"/>
                </a:lnTo>
                <a:lnTo>
                  <a:pt x="16001" y="211835"/>
                </a:lnTo>
                <a:lnTo>
                  <a:pt x="107441" y="211835"/>
                </a:lnTo>
                <a:lnTo>
                  <a:pt x="107441" y="208025"/>
                </a:lnTo>
                <a:lnTo>
                  <a:pt x="118109" y="208025"/>
                </a:lnTo>
                <a:lnTo>
                  <a:pt x="118109" y="202691"/>
                </a:lnTo>
                <a:close/>
              </a:path>
              <a:path w="426084" h="1799589">
                <a:moveTo>
                  <a:pt x="223989" y="10667"/>
                </a:moveTo>
                <a:lnTo>
                  <a:pt x="216407" y="10667"/>
                </a:lnTo>
                <a:lnTo>
                  <a:pt x="212978" y="14110"/>
                </a:lnTo>
                <a:lnTo>
                  <a:pt x="409955" y="211835"/>
                </a:lnTo>
                <a:lnTo>
                  <a:pt x="413765" y="202691"/>
                </a:lnTo>
                <a:lnTo>
                  <a:pt x="415328" y="202691"/>
                </a:lnTo>
                <a:lnTo>
                  <a:pt x="223989" y="10667"/>
                </a:lnTo>
                <a:close/>
              </a:path>
              <a:path w="426084" h="1799589">
                <a:moveTo>
                  <a:pt x="415328" y="202691"/>
                </a:moveTo>
                <a:lnTo>
                  <a:pt x="413765" y="202691"/>
                </a:lnTo>
                <a:lnTo>
                  <a:pt x="409955" y="211835"/>
                </a:lnTo>
                <a:lnTo>
                  <a:pt x="424439" y="211835"/>
                </a:lnTo>
                <a:lnTo>
                  <a:pt x="415328" y="202691"/>
                </a:lnTo>
                <a:close/>
              </a:path>
              <a:path w="426084" h="1799589">
                <a:moveTo>
                  <a:pt x="216407" y="10667"/>
                </a:moveTo>
                <a:lnTo>
                  <a:pt x="209549" y="10667"/>
                </a:lnTo>
                <a:lnTo>
                  <a:pt x="212978" y="14110"/>
                </a:lnTo>
                <a:lnTo>
                  <a:pt x="216407" y="10667"/>
                </a:lnTo>
                <a:close/>
              </a:path>
            </a:pathLst>
          </a:custGeom>
          <a:solidFill>
            <a:srgbClr val="000000"/>
          </a:solidFill>
        </p:spPr>
        <p:txBody>
          <a:bodyPr wrap="square" lIns="0" tIns="0" rIns="0" bIns="0" rtlCol="0"/>
          <a:lstStyle/>
          <a:p>
            <a:endParaRPr/>
          </a:p>
        </p:txBody>
      </p:sp>
      <p:sp>
        <p:nvSpPr>
          <p:cNvPr id="21" name="object 21"/>
          <p:cNvSpPr/>
          <p:nvPr/>
        </p:nvSpPr>
        <p:spPr>
          <a:xfrm>
            <a:off x="1228225" y="1057665"/>
            <a:ext cx="2775585" cy="1281430"/>
          </a:xfrm>
          <a:custGeom>
            <a:avLst/>
            <a:gdLst/>
            <a:ahLst/>
            <a:cxnLst/>
            <a:rect l="l" t="t" r="r" b="b"/>
            <a:pathLst>
              <a:path w="2775585" h="1281430">
                <a:moveTo>
                  <a:pt x="0" y="1280921"/>
                </a:moveTo>
                <a:lnTo>
                  <a:pt x="2775203" y="1280921"/>
                </a:lnTo>
                <a:lnTo>
                  <a:pt x="2775203" y="0"/>
                </a:lnTo>
                <a:lnTo>
                  <a:pt x="0" y="0"/>
                </a:lnTo>
                <a:lnTo>
                  <a:pt x="0" y="1280921"/>
                </a:lnTo>
                <a:close/>
              </a:path>
            </a:pathLst>
          </a:custGeom>
          <a:solidFill>
            <a:srgbClr val="009973"/>
          </a:solidFill>
        </p:spPr>
        <p:txBody>
          <a:bodyPr wrap="square" lIns="0" tIns="0" rIns="0" bIns="0" rtlCol="0"/>
          <a:lstStyle/>
          <a:p>
            <a:endParaRPr/>
          </a:p>
        </p:txBody>
      </p:sp>
      <p:sp>
        <p:nvSpPr>
          <p:cNvPr id="22" name="object 22"/>
          <p:cNvSpPr txBox="1"/>
          <p:nvPr/>
        </p:nvSpPr>
        <p:spPr>
          <a:xfrm>
            <a:off x="2141349" y="1351424"/>
            <a:ext cx="948690" cy="727710"/>
          </a:xfrm>
          <a:prstGeom prst="rect">
            <a:avLst/>
          </a:prstGeom>
        </p:spPr>
        <p:txBody>
          <a:bodyPr vert="horz" wrap="square" lIns="0" tIns="0" rIns="0" bIns="0" rtlCol="0">
            <a:spAutoFit/>
          </a:bodyPr>
          <a:lstStyle/>
          <a:p>
            <a:pPr algn="ctr">
              <a:lnSpc>
                <a:spcPct val="100000"/>
              </a:lnSpc>
            </a:pPr>
            <a:r>
              <a:rPr sz="2150" spc="-5" dirty="0">
                <a:solidFill>
                  <a:srgbClr val="FFFFFF"/>
                </a:solidFill>
                <a:latin typeface="Verdana"/>
                <a:cs typeface="Verdana"/>
              </a:rPr>
              <a:t>View</a:t>
            </a:r>
            <a:endParaRPr sz="2150">
              <a:latin typeface="Verdana"/>
              <a:cs typeface="Verdana"/>
            </a:endParaRPr>
          </a:p>
          <a:p>
            <a:pPr algn="ctr">
              <a:lnSpc>
                <a:spcPct val="100000"/>
              </a:lnSpc>
              <a:spcBef>
                <a:spcPts val="785"/>
              </a:spcBef>
            </a:pPr>
            <a:r>
              <a:rPr sz="2150" dirty="0">
                <a:solidFill>
                  <a:srgbClr val="FFFFFF"/>
                </a:solidFill>
                <a:latin typeface="Verdana"/>
                <a:cs typeface="Verdana"/>
              </a:rPr>
              <a:t>{{…}}</a:t>
            </a:r>
            <a:endParaRPr sz="2150">
              <a:latin typeface="Verdana"/>
              <a:cs typeface="Verdana"/>
            </a:endParaRPr>
          </a:p>
        </p:txBody>
      </p:sp>
      <p:sp>
        <p:nvSpPr>
          <p:cNvPr id="23" name="object 23"/>
          <p:cNvSpPr/>
          <p:nvPr/>
        </p:nvSpPr>
        <p:spPr>
          <a:xfrm>
            <a:off x="4424812" y="1057665"/>
            <a:ext cx="2775585" cy="1281430"/>
          </a:xfrm>
          <a:custGeom>
            <a:avLst/>
            <a:gdLst/>
            <a:ahLst/>
            <a:cxnLst/>
            <a:rect l="l" t="t" r="r" b="b"/>
            <a:pathLst>
              <a:path w="2775584" h="1281430">
                <a:moveTo>
                  <a:pt x="0" y="1280921"/>
                </a:moveTo>
                <a:lnTo>
                  <a:pt x="2775203" y="1280921"/>
                </a:lnTo>
                <a:lnTo>
                  <a:pt x="2775203" y="0"/>
                </a:lnTo>
                <a:lnTo>
                  <a:pt x="0" y="0"/>
                </a:lnTo>
                <a:lnTo>
                  <a:pt x="0" y="1280921"/>
                </a:lnTo>
                <a:close/>
              </a:path>
            </a:pathLst>
          </a:custGeom>
          <a:solidFill>
            <a:srgbClr val="009973"/>
          </a:solidFill>
        </p:spPr>
        <p:txBody>
          <a:bodyPr wrap="square" lIns="0" tIns="0" rIns="0" bIns="0" rtlCol="0"/>
          <a:lstStyle/>
          <a:p>
            <a:endParaRPr/>
          </a:p>
        </p:txBody>
      </p:sp>
      <p:sp>
        <p:nvSpPr>
          <p:cNvPr id="24" name="object 24"/>
          <p:cNvSpPr txBox="1"/>
          <p:nvPr/>
        </p:nvSpPr>
        <p:spPr>
          <a:xfrm>
            <a:off x="4851035" y="1285464"/>
            <a:ext cx="1920875" cy="867410"/>
          </a:xfrm>
          <a:prstGeom prst="rect">
            <a:avLst/>
          </a:prstGeom>
        </p:spPr>
        <p:txBody>
          <a:bodyPr vert="horz" wrap="square" lIns="0" tIns="0" rIns="0" bIns="0" rtlCol="0">
            <a:spAutoFit/>
          </a:bodyPr>
          <a:lstStyle/>
          <a:p>
            <a:pPr marL="12700" marR="5080" indent="384810">
              <a:lnSpc>
                <a:spcPct val="129400"/>
              </a:lnSpc>
            </a:pPr>
            <a:r>
              <a:rPr sz="2600" spc="-20" dirty="0">
                <a:solidFill>
                  <a:srgbClr val="FFFFFF"/>
                </a:solidFill>
                <a:latin typeface="Verdana"/>
                <a:cs typeface="Verdana"/>
              </a:rPr>
              <a:t>Clas</a:t>
            </a:r>
            <a:r>
              <a:rPr sz="2600" spc="-15" dirty="0">
                <a:solidFill>
                  <a:srgbClr val="FFFFFF"/>
                </a:solidFill>
                <a:latin typeface="Verdana"/>
                <a:cs typeface="Verdana"/>
              </a:rPr>
              <a:t>s</a:t>
            </a:r>
            <a:r>
              <a:rPr sz="2600" spc="270" dirty="0">
                <a:solidFill>
                  <a:srgbClr val="FFFFFF"/>
                </a:solidFill>
                <a:latin typeface="Times New Roman"/>
                <a:cs typeface="Times New Roman"/>
              </a:rPr>
              <a:t> </a:t>
            </a:r>
            <a:r>
              <a:rPr sz="2600" spc="-15" dirty="0">
                <a:solidFill>
                  <a:srgbClr val="FFFFFF"/>
                </a:solidFill>
                <a:latin typeface="Verdana"/>
                <a:cs typeface="Verdana"/>
              </a:rPr>
              <a:t>/</a:t>
            </a:r>
            <a:r>
              <a:rPr sz="2600" spc="-10" dirty="0">
                <a:solidFill>
                  <a:srgbClr val="FFFFFF"/>
                </a:solidFill>
                <a:latin typeface="Times New Roman"/>
                <a:cs typeface="Times New Roman"/>
              </a:rPr>
              <a:t> </a:t>
            </a:r>
            <a:r>
              <a:rPr sz="2600" spc="-25" dirty="0">
                <a:solidFill>
                  <a:srgbClr val="FFFFFF"/>
                </a:solidFill>
                <a:latin typeface="Verdana"/>
                <a:cs typeface="Verdana"/>
              </a:rPr>
              <a:t>Component</a:t>
            </a:r>
            <a:endParaRPr sz="2600">
              <a:latin typeface="Verdana"/>
              <a:cs typeface="Verdana"/>
            </a:endParaRPr>
          </a:p>
        </p:txBody>
      </p:sp>
      <p:sp>
        <p:nvSpPr>
          <p:cNvPr id="25" name="object 25"/>
          <p:cNvSpPr/>
          <p:nvPr/>
        </p:nvSpPr>
        <p:spPr>
          <a:xfrm>
            <a:off x="3780159" y="1511055"/>
            <a:ext cx="939165" cy="401955"/>
          </a:xfrm>
          <a:custGeom>
            <a:avLst/>
            <a:gdLst/>
            <a:ahLst/>
            <a:cxnLst/>
            <a:rect l="l" t="t" r="r" b="b"/>
            <a:pathLst>
              <a:path w="939164" h="401955">
                <a:moveTo>
                  <a:pt x="737615" y="0"/>
                </a:moveTo>
                <a:lnTo>
                  <a:pt x="737615" y="100583"/>
                </a:lnTo>
                <a:lnTo>
                  <a:pt x="0" y="100583"/>
                </a:lnTo>
                <a:lnTo>
                  <a:pt x="0" y="300989"/>
                </a:lnTo>
                <a:lnTo>
                  <a:pt x="737615" y="300989"/>
                </a:lnTo>
                <a:lnTo>
                  <a:pt x="737615" y="401573"/>
                </a:lnTo>
                <a:lnTo>
                  <a:pt x="938783" y="200405"/>
                </a:lnTo>
                <a:lnTo>
                  <a:pt x="737615" y="0"/>
                </a:lnTo>
                <a:close/>
              </a:path>
            </a:pathLst>
          </a:custGeom>
          <a:solidFill>
            <a:srgbClr val="00CC99"/>
          </a:solidFill>
        </p:spPr>
        <p:txBody>
          <a:bodyPr wrap="square" lIns="0" tIns="0" rIns="0" bIns="0" rtlCol="0"/>
          <a:lstStyle/>
          <a:p>
            <a:endParaRPr/>
          </a:p>
        </p:txBody>
      </p:sp>
      <p:sp>
        <p:nvSpPr>
          <p:cNvPr id="26" name="object 26"/>
          <p:cNvSpPr/>
          <p:nvPr/>
        </p:nvSpPr>
        <p:spPr>
          <a:xfrm>
            <a:off x="3774826" y="1498863"/>
            <a:ext cx="951230" cy="426084"/>
          </a:xfrm>
          <a:custGeom>
            <a:avLst/>
            <a:gdLst/>
            <a:ahLst/>
            <a:cxnLst/>
            <a:rect l="l" t="t" r="r" b="b"/>
            <a:pathLst>
              <a:path w="951229" h="426085">
                <a:moveTo>
                  <a:pt x="738377" y="313181"/>
                </a:moveTo>
                <a:lnTo>
                  <a:pt x="738377" y="425957"/>
                </a:lnTo>
                <a:lnTo>
                  <a:pt x="750526" y="413765"/>
                </a:lnTo>
                <a:lnTo>
                  <a:pt x="748283" y="413765"/>
                </a:lnTo>
                <a:lnTo>
                  <a:pt x="739901" y="409955"/>
                </a:lnTo>
                <a:lnTo>
                  <a:pt x="748283" y="401542"/>
                </a:lnTo>
                <a:lnTo>
                  <a:pt x="748283" y="318515"/>
                </a:lnTo>
                <a:lnTo>
                  <a:pt x="742949" y="318515"/>
                </a:lnTo>
                <a:lnTo>
                  <a:pt x="738377" y="313181"/>
                </a:lnTo>
                <a:close/>
              </a:path>
              <a:path w="951229" h="426085">
                <a:moveTo>
                  <a:pt x="748283" y="401542"/>
                </a:moveTo>
                <a:lnTo>
                  <a:pt x="739901" y="409955"/>
                </a:lnTo>
                <a:lnTo>
                  <a:pt x="748283" y="413765"/>
                </a:lnTo>
                <a:lnTo>
                  <a:pt x="748283" y="401542"/>
                </a:lnTo>
                <a:close/>
              </a:path>
              <a:path w="951229" h="426085">
                <a:moveTo>
                  <a:pt x="936505" y="212605"/>
                </a:moveTo>
                <a:lnTo>
                  <a:pt x="748283" y="401542"/>
                </a:lnTo>
                <a:lnTo>
                  <a:pt x="748283" y="413765"/>
                </a:lnTo>
                <a:lnTo>
                  <a:pt x="750526" y="413765"/>
                </a:lnTo>
                <a:lnTo>
                  <a:pt x="947179" y="216407"/>
                </a:lnTo>
                <a:lnTo>
                  <a:pt x="940307" y="216407"/>
                </a:lnTo>
                <a:lnTo>
                  <a:pt x="936505" y="212605"/>
                </a:lnTo>
                <a:close/>
              </a:path>
              <a:path w="951229" h="426085">
                <a:moveTo>
                  <a:pt x="738377" y="107441"/>
                </a:moveTo>
                <a:lnTo>
                  <a:pt x="0" y="107441"/>
                </a:lnTo>
                <a:lnTo>
                  <a:pt x="0" y="318515"/>
                </a:lnTo>
                <a:lnTo>
                  <a:pt x="738377" y="318515"/>
                </a:lnTo>
                <a:lnTo>
                  <a:pt x="738377" y="313181"/>
                </a:lnTo>
                <a:lnTo>
                  <a:pt x="10667" y="313181"/>
                </a:lnTo>
                <a:lnTo>
                  <a:pt x="5333" y="307847"/>
                </a:lnTo>
                <a:lnTo>
                  <a:pt x="10667" y="307847"/>
                </a:lnTo>
                <a:lnTo>
                  <a:pt x="10667" y="117347"/>
                </a:lnTo>
                <a:lnTo>
                  <a:pt x="5333" y="117347"/>
                </a:lnTo>
                <a:lnTo>
                  <a:pt x="10667" y="112775"/>
                </a:lnTo>
                <a:lnTo>
                  <a:pt x="738377" y="112775"/>
                </a:lnTo>
                <a:lnTo>
                  <a:pt x="738377" y="107441"/>
                </a:lnTo>
                <a:close/>
              </a:path>
              <a:path w="951229" h="426085">
                <a:moveTo>
                  <a:pt x="748283" y="307847"/>
                </a:moveTo>
                <a:lnTo>
                  <a:pt x="10667" y="307847"/>
                </a:lnTo>
                <a:lnTo>
                  <a:pt x="10667" y="313181"/>
                </a:lnTo>
                <a:lnTo>
                  <a:pt x="738377" y="313181"/>
                </a:lnTo>
                <a:lnTo>
                  <a:pt x="742949" y="318515"/>
                </a:lnTo>
                <a:lnTo>
                  <a:pt x="748283" y="318515"/>
                </a:lnTo>
                <a:lnTo>
                  <a:pt x="748283" y="307847"/>
                </a:lnTo>
                <a:close/>
              </a:path>
              <a:path w="951229" h="426085">
                <a:moveTo>
                  <a:pt x="10667" y="307847"/>
                </a:moveTo>
                <a:lnTo>
                  <a:pt x="5333" y="307847"/>
                </a:lnTo>
                <a:lnTo>
                  <a:pt x="10667" y="313181"/>
                </a:lnTo>
                <a:lnTo>
                  <a:pt x="10667" y="307847"/>
                </a:lnTo>
                <a:close/>
              </a:path>
              <a:path w="951229" h="426085">
                <a:moveTo>
                  <a:pt x="940307" y="208787"/>
                </a:moveTo>
                <a:lnTo>
                  <a:pt x="936505" y="212605"/>
                </a:lnTo>
                <a:lnTo>
                  <a:pt x="940307" y="216407"/>
                </a:lnTo>
                <a:lnTo>
                  <a:pt x="940307" y="208787"/>
                </a:lnTo>
                <a:close/>
              </a:path>
              <a:path w="951229" h="426085">
                <a:moveTo>
                  <a:pt x="947165" y="208787"/>
                </a:moveTo>
                <a:lnTo>
                  <a:pt x="940307" y="208787"/>
                </a:lnTo>
                <a:lnTo>
                  <a:pt x="940307" y="216407"/>
                </a:lnTo>
                <a:lnTo>
                  <a:pt x="947179" y="216407"/>
                </a:lnTo>
                <a:lnTo>
                  <a:pt x="950975" y="212597"/>
                </a:lnTo>
                <a:lnTo>
                  <a:pt x="947165" y="208787"/>
                </a:lnTo>
                <a:close/>
              </a:path>
              <a:path w="951229" h="426085">
                <a:moveTo>
                  <a:pt x="750569" y="12191"/>
                </a:moveTo>
                <a:lnTo>
                  <a:pt x="748283" y="12191"/>
                </a:lnTo>
                <a:lnTo>
                  <a:pt x="748283" y="24383"/>
                </a:lnTo>
                <a:lnTo>
                  <a:pt x="936505" y="212605"/>
                </a:lnTo>
                <a:lnTo>
                  <a:pt x="940307" y="208787"/>
                </a:lnTo>
                <a:lnTo>
                  <a:pt x="947165" y="208787"/>
                </a:lnTo>
                <a:lnTo>
                  <a:pt x="750569" y="12191"/>
                </a:lnTo>
                <a:close/>
              </a:path>
              <a:path w="951229" h="426085">
                <a:moveTo>
                  <a:pt x="10667" y="112775"/>
                </a:moveTo>
                <a:lnTo>
                  <a:pt x="5333" y="117347"/>
                </a:lnTo>
                <a:lnTo>
                  <a:pt x="10667" y="117347"/>
                </a:lnTo>
                <a:lnTo>
                  <a:pt x="10667" y="112775"/>
                </a:lnTo>
                <a:close/>
              </a:path>
              <a:path w="951229" h="426085">
                <a:moveTo>
                  <a:pt x="748283" y="107441"/>
                </a:moveTo>
                <a:lnTo>
                  <a:pt x="742949" y="107441"/>
                </a:lnTo>
                <a:lnTo>
                  <a:pt x="738377" y="112775"/>
                </a:lnTo>
                <a:lnTo>
                  <a:pt x="10667" y="112775"/>
                </a:lnTo>
                <a:lnTo>
                  <a:pt x="10667" y="117347"/>
                </a:lnTo>
                <a:lnTo>
                  <a:pt x="748283" y="117347"/>
                </a:lnTo>
                <a:lnTo>
                  <a:pt x="748283" y="107441"/>
                </a:lnTo>
                <a:close/>
              </a:path>
              <a:path w="951229" h="426085">
                <a:moveTo>
                  <a:pt x="738377" y="0"/>
                </a:moveTo>
                <a:lnTo>
                  <a:pt x="738377" y="112775"/>
                </a:lnTo>
                <a:lnTo>
                  <a:pt x="742949" y="107441"/>
                </a:lnTo>
                <a:lnTo>
                  <a:pt x="748283" y="107441"/>
                </a:lnTo>
                <a:lnTo>
                  <a:pt x="748283" y="24383"/>
                </a:lnTo>
                <a:lnTo>
                  <a:pt x="739901" y="16001"/>
                </a:lnTo>
                <a:lnTo>
                  <a:pt x="748283" y="12191"/>
                </a:lnTo>
                <a:lnTo>
                  <a:pt x="750569" y="12191"/>
                </a:lnTo>
                <a:lnTo>
                  <a:pt x="738377" y="0"/>
                </a:lnTo>
                <a:close/>
              </a:path>
              <a:path w="951229" h="426085">
                <a:moveTo>
                  <a:pt x="748283" y="12191"/>
                </a:moveTo>
                <a:lnTo>
                  <a:pt x="739901" y="16001"/>
                </a:lnTo>
                <a:lnTo>
                  <a:pt x="748283" y="24383"/>
                </a:lnTo>
                <a:lnTo>
                  <a:pt x="748283" y="12191"/>
                </a:lnTo>
                <a:close/>
              </a:path>
            </a:pathLst>
          </a:custGeom>
          <a:solidFill>
            <a:srgbClr val="000000"/>
          </a:solidFill>
        </p:spPr>
        <p:txBody>
          <a:bodyPr wrap="square" lIns="0" tIns="0" rIns="0" bIns="0" rtlCol="0"/>
          <a:lstStyle/>
          <a:p>
            <a:endParaRPr/>
          </a:p>
        </p:txBody>
      </p:sp>
      <p:sp>
        <p:nvSpPr>
          <p:cNvPr id="27" name="object 27"/>
          <p:cNvSpPr/>
          <p:nvPr/>
        </p:nvSpPr>
        <p:spPr>
          <a:xfrm>
            <a:off x="7044567" y="1433331"/>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0405"/>
                </a:lnTo>
                <a:lnTo>
                  <a:pt x="737615" y="0"/>
                </a:lnTo>
                <a:close/>
              </a:path>
            </a:pathLst>
          </a:custGeom>
          <a:solidFill>
            <a:srgbClr val="00CC99"/>
          </a:solidFill>
        </p:spPr>
        <p:txBody>
          <a:bodyPr wrap="square" lIns="0" tIns="0" rIns="0" bIns="0" rtlCol="0"/>
          <a:lstStyle/>
          <a:p>
            <a:endParaRPr/>
          </a:p>
        </p:txBody>
      </p:sp>
      <p:sp>
        <p:nvSpPr>
          <p:cNvPr id="28" name="object 28"/>
          <p:cNvSpPr/>
          <p:nvPr/>
        </p:nvSpPr>
        <p:spPr>
          <a:xfrm>
            <a:off x="7039233" y="1421139"/>
            <a:ext cx="951230" cy="426084"/>
          </a:xfrm>
          <a:custGeom>
            <a:avLst/>
            <a:gdLst/>
            <a:ahLst/>
            <a:cxnLst/>
            <a:rect l="l" t="t" r="r" b="b"/>
            <a:pathLst>
              <a:path w="951229" h="426085">
                <a:moveTo>
                  <a:pt x="737615" y="313181"/>
                </a:moveTo>
                <a:lnTo>
                  <a:pt x="737615" y="425957"/>
                </a:lnTo>
                <a:lnTo>
                  <a:pt x="749807"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6490" y="212605"/>
                </a:moveTo>
                <a:lnTo>
                  <a:pt x="748283" y="400811"/>
                </a:lnTo>
                <a:lnTo>
                  <a:pt x="748283" y="413765"/>
                </a:lnTo>
                <a:lnTo>
                  <a:pt x="749807" y="413765"/>
                </a:lnTo>
                <a:lnTo>
                  <a:pt x="947165" y="216407"/>
                </a:lnTo>
                <a:lnTo>
                  <a:pt x="940307" y="216407"/>
                </a:lnTo>
                <a:lnTo>
                  <a:pt x="936490" y="212605"/>
                </a:lnTo>
                <a:close/>
              </a:path>
              <a:path w="951229" h="426085">
                <a:moveTo>
                  <a:pt x="737615" y="107441"/>
                </a:moveTo>
                <a:lnTo>
                  <a:pt x="0" y="107441"/>
                </a:lnTo>
                <a:lnTo>
                  <a:pt x="0" y="318515"/>
                </a:lnTo>
                <a:lnTo>
                  <a:pt x="737615" y="318515"/>
                </a:lnTo>
                <a:lnTo>
                  <a:pt x="737615" y="313181"/>
                </a:lnTo>
                <a:lnTo>
                  <a:pt x="9905" y="313181"/>
                </a:lnTo>
                <a:lnTo>
                  <a:pt x="5333" y="307847"/>
                </a:lnTo>
                <a:lnTo>
                  <a:pt x="9905" y="307847"/>
                </a:lnTo>
                <a:lnTo>
                  <a:pt x="9905" y="117347"/>
                </a:lnTo>
                <a:lnTo>
                  <a:pt x="5333" y="117347"/>
                </a:lnTo>
                <a:lnTo>
                  <a:pt x="9905" y="112775"/>
                </a:lnTo>
                <a:lnTo>
                  <a:pt x="737615" y="112775"/>
                </a:lnTo>
                <a:lnTo>
                  <a:pt x="737615" y="107441"/>
                </a:lnTo>
                <a:close/>
              </a:path>
              <a:path w="951229" h="426085">
                <a:moveTo>
                  <a:pt x="748283" y="307847"/>
                </a:moveTo>
                <a:lnTo>
                  <a:pt x="9905" y="307847"/>
                </a:lnTo>
                <a:lnTo>
                  <a:pt x="9905" y="313181"/>
                </a:lnTo>
                <a:lnTo>
                  <a:pt x="737615" y="313181"/>
                </a:lnTo>
                <a:lnTo>
                  <a:pt x="742949" y="318515"/>
                </a:lnTo>
                <a:lnTo>
                  <a:pt x="748283" y="318515"/>
                </a:lnTo>
                <a:lnTo>
                  <a:pt x="748283" y="307847"/>
                </a:lnTo>
                <a:close/>
              </a:path>
              <a:path w="951229" h="426085">
                <a:moveTo>
                  <a:pt x="9905" y="307847"/>
                </a:moveTo>
                <a:lnTo>
                  <a:pt x="5333" y="307847"/>
                </a:lnTo>
                <a:lnTo>
                  <a:pt x="9905" y="313181"/>
                </a:lnTo>
                <a:lnTo>
                  <a:pt x="9905" y="307847"/>
                </a:lnTo>
                <a:close/>
              </a:path>
              <a:path w="951229" h="426085">
                <a:moveTo>
                  <a:pt x="940307" y="208787"/>
                </a:moveTo>
                <a:lnTo>
                  <a:pt x="936490" y="212605"/>
                </a:lnTo>
                <a:lnTo>
                  <a:pt x="940307" y="216407"/>
                </a:lnTo>
                <a:lnTo>
                  <a:pt x="940307" y="208787"/>
                </a:lnTo>
                <a:close/>
              </a:path>
              <a:path w="951229" h="426085">
                <a:moveTo>
                  <a:pt x="947152" y="208787"/>
                </a:moveTo>
                <a:lnTo>
                  <a:pt x="940307" y="208787"/>
                </a:lnTo>
                <a:lnTo>
                  <a:pt x="940307" y="216407"/>
                </a:lnTo>
                <a:lnTo>
                  <a:pt x="947165" y="216407"/>
                </a:lnTo>
                <a:lnTo>
                  <a:pt x="950975" y="212597"/>
                </a:lnTo>
                <a:lnTo>
                  <a:pt x="947152" y="208787"/>
                </a:lnTo>
                <a:close/>
              </a:path>
              <a:path w="951229" h="426085">
                <a:moveTo>
                  <a:pt x="749851" y="12191"/>
                </a:moveTo>
                <a:lnTo>
                  <a:pt x="748283" y="12191"/>
                </a:lnTo>
                <a:lnTo>
                  <a:pt x="748283" y="25111"/>
                </a:lnTo>
                <a:lnTo>
                  <a:pt x="936490" y="212605"/>
                </a:lnTo>
                <a:lnTo>
                  <a:pt x="940307" y="208787"/>
                </a:lnTo>
                <a:lnTo>
                  <a:pt x="947152" y="208787"/>
                </a:lnTo>
                <a:lnTo>
                  <a:pt x="749851" y="12191"/>
                </a:lnTo>
                <a:close/>
              </a:path>
              <a:path w="951229" h="426085">
                <a:moveTo>
                  <a:pt x="9905" y="112775"/>
                </a:moveTo>
                <a:lnTo>
                  <a:pt x="5333" y="117347"/>
                </a:lnTo>
                <a:lnTo>
                  <a:pt x="9905" y="117347"/>
                </a:lnTo>
                <a:lnTo>
                  <a:pt x="9905" y="112775"/>
                </a:lnTo>
                <a:close/>
              </a:path>
              <a:path w="951229" h="426085">
                <a:moveTo>
                  <a:pt x="748283" y="107441"/>
                </a:moveTo>
                <a:lnTo>
                  <a:pt x="742949" y="107441"/>
                </a:lnTo>
                <a:lnTo>
                  <a:pt x="737615" y="112775"/>
                </a:lnTo>
                <a:lnTo>
                  <a:pt x="9905" y="112775"/>
                </a:lnTo>
                <a:lnTo>
                  <a:pt x="9905" y="117347"/>
                </a:lnTo>
                <a:lnTo>
                  <a:pt x="748283" y="117347"/>
                </a:lnTo>
                <a:lnTo>
                  <a:pt x="748283" y="107441"/>
                </a:lnTo>
                <a:close/>
              </a:path>
              <a:path w="951229" h="426085">
                <a:moveTo>
                  <a:pt x="737615" y="0"/>
                </a:moveTo>
                <a:lnTo>
                  <a:pt x="737615" y="112775"/>
                </a:lnTo>
                <a:lnTo>
                  <a:pt x="742949" y="107441"/>
                </a:lnTo>
                <a:lnTo>
                  <a:pt x="748283" y="107441"/>
                </a:lnTo>
                <a:lnTo>
                  <a:pt x="748283" y="25111"/>
                </a:lnTo>
                <a:lnTo>
                  <a:pt x="739139" y="16001"/>
                </a:lnTo>
                <a:lnTo>
                  <a:pt x="748283" y="12191"/>
                </a:lnTo>
                <a:lnTo>
                  <a:pt x="749851" y="12191"/>
                </a:lnTo>
                <a:lnTo>
                  <a:pt x="737615" y="0"/>
                </a:lnTo>
                <a:close/>
              </a:path>
              <a:path w="951229" h="426085">
                <a:moveTo>
                  <a:pt x="748283" y="12191"/>
                </a:moveTo>
                <a:lnTo>
                  <a:pt x="739139" y="16001"/>
                </a:lnTo>
                <a:lnTo>
                  <a:pt x="748283" y="25111"/>
                </a:lnTo>
                <a:lnTo>
                  <a:pt x="748283" y="12191"/>
                </a:lnTo>
                <a:close/>
              </a:path>
            </a:pathLst>
          </a:custGeom>
          <a:solidFill>
            <a:srgbClr val="000000"/>
          </a:solidFill>
        </p:spPr>
        <p:txBody>
          <a:bodyPr wrap="square" lIns="0" tIns="0" rIns="0" bIns="0" rtlCol="0"/>
          <a:lstStyle/>
          <a:p>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B198C-916D-1B4A-9F0C-CB72A1C5B25B}"/>
              </a:ext>
            </a:extLst>
          </p:cNvPr>
          <p:cNvSpPr>
            <a:spLocks noGrp="1"/>
          </p:cNvSpPr>
          <p:nvPr>
            <p:ph type="title"/>
          </p:nvPr>
        </p:nvSpPr>
        <p:spPr>
          <a:xfrm>
            <a:off x="1266584" y="472182"/>
            <a:ext cx="8160230" cy="423193"/>
          </a:xfrm>
        </p:spPr>
        <p:txBody>
          <a:bodyPr/>
          <a:lstStyle/>
          <a:p>
            <a:pPr algn="ctr"/>
            <a:r>
              <a:rPr lang="en-NL" dirty="0"/>
              <a:t>Weather API</a:t>
            </a:r>
          </a:p>
        </p:txBody>
      </p:sp>
      <p:sp>
        <p:nvSpPr>
          <p:cNvPr id="3" name="Text Placeholder 2">
            <a:extLst>
              <a:ext uri="{FF2B5EF4-FFF2-40B4-BE49-F238E27FC236}">
                <a16:creationId xmlns:a16="http://schemas.microsoft.com/office/drawing/2014/main" id="{AAE3D683-236A-C547-9BDD-71C4BDDF2673}"/>
              </a:ext>
            </a:extLst>
          </p:cNvPr>
          <p:cNvSpPr>
            <a:spLocks noGrp="1"/>
          </p:cNvSpPr>
          <p:nvPr>
            <p:ph type="body" idx="1"/>
          </p:nvPr>
        </p:nvSpPr>
        <p:spPr>
          <a:xfrm>
            <a:off x="811770" y="1183666"/>
            <a:ext cx="9640330" cy="5101397"/>
          </a:xfrm>
        </p:spPr>
        <p:txBody>
          <a:bodyPr/>
          <a:lstStyle/>
          <a:p>
            <a:endParaRPr lang="en-GB" dirty="0">
              <a:hlinkClick r:id="rId2">
                <a:extLst>
                  <a:ext uri="{A12FA001-AC4F-418D-AE19-62706E023703}">
                    <ahyp:hlinkClr xmlns:ahyp="http://schemas.microsoft.com/office/drawing/2018/hyperlinkcolor" val="tx"/>
                  </a:ext>
                </a:extLst>
              </a:hlinkClick>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1: Get Weather Json</a:t>
            </a:r>
          </a:p>
          <a:p>
            <a:endParaRPr lang="en-GB" dirty="0">
              <a:hlinkClick r:id="rId2">
                <a:extLst>
                  <a:ext uri="{A12FA001-AC4F-418D-AE19-62706E023703}">
                    <ahyp:hlinkClr xmlns:ahyp="http://schemas.microsoft.com/office/drawing/2018/hyperlinkcolor" val="tx"/>
                  </a:ext>
                </a:extLst>
              </a:hlinkClick>
            </a:endParaRPr>
          </a:p>
          <a:p>
            <a:r>
              <a:rPr lang="en-GB" dirty="0">
                <a:hlinkClick r:id="rId2">
                  <a:extLst>
                    <a:ext uri="{A12FA001-AC4F-418D-AE19-62706E023703}">
                      <ahyp:hlinkClr xmlns:ahyp="http://schemas.microsoft.com/office/drawing/2018/hyperlinkcolor" val="tx"/>
                    </a:ext>
                  </a:extLst>
                </a:hlinkClick>
              </a:rPr>
              <a:t>http://api.openweathermap.org/data/2.5/weather?units=metric&amp;appid=8566d604cd9402b65394b034e52aa2af&amp;</a:t>
            </a:r>
            <a:r>
              <a:rPr lang="en-GB" b="1" dirty="0">
                <a:solidFill>
                  <a:srgbClr val="C00000"/>
                </a:solidFill>
                <a:hlinkClick r:id="rId2">
                  <a:extLst>
                    <a:ext uri="{A12FA001-AC4F-418D-AE19-62706E023703}">
                      <ahyp:hlinkClr xmlns:ahyp="http://schemas.microsoft.com/office/drawing/2018/hyperlinkcolor" val="tx"/>
                    </a:ext>
                  </a:extLst>
                </a:hlinkClick>
              </a:rPr>
              <a:t>q=Gouda</a:t>
            </a:r>
            <a:endParaRPr lang="en-GB" b="1" dirty="0">
              <a:solidFill>
                <a:srgbClr val="C00000"/>
              </a:solidFill>
            </a:endParaRPr>
          </a:p>
          <a:p>
            <a:endParaRPr lang="en-GB" b="1" dirty="0">
              <a:solidFill>
                <a:srgbClr val="C00000"/>
              </a:solidFill>
            </a:endParaRPr>
          </a:p>
          <a:p>
            <a:endParaRPr lang="en-GB" b="1" dirty="0">
              <a:solidFill>
                <a:srgbClr val="C00000"/>
              </a:solidFill>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2: </a:t>
            </a:r>
            <a:r>
              <a:rPr lang="en-GB" b="1" dirty="0">
                <a:latin typeface="Verdana" panose="020B0604030504040204" pitchFamily="34" charset="0"/>
                <a:ea typeface="Verdana" panose="020B0604030504040204" pitchFamily="34" charset="0"/>
                <a:cs typeface="Verdana" panose="020B0604030504040204" pitchFamily="34" charset="0"/>
              </a:rPr>
              <a:t>Generate TypeScript interfaces from JSON</a:t>
            </a:r>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r>
              <a:rPr lang="en-GB" dirty="0">
                <a:hlinkClick r:id="rId3"/>
              </a:rPr>
              <a:t>http://json2ts.com/</a:t>
            </a:r>
            <a:endParaRPr lang="en-GB" dirty="0"/>
          </a:p>
          <a:p>
            <a:endParaRPr lang="en-GB" dirty="0"/>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3 Use the TypeScript interface in the C08-Application</a:t>
            </a: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28293722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A7483-4E3A-FF49-BD5F-FD8E0F2B8A5D}"/>
              </a:ext>
            </a:extLst>
          </p:cNvPr>
          <p:cNvSpPr>
            <a:spLocks noGrp="1"/>
          </p:cNvSpPr>
          <p:nvPr>
            <p:ph type="title"/>
          </p:nvPr>
        </p:nvSpPr>
        <p:spPr>
          <a:xfrm>
            <a:off x="1266584" y="472182"/>
            <a:ext cx="8160230" cy="423193"/>
          </a:xfrm>
        </p:spPr>
        <p:txBody>
          <a:bodyPr/>
          <a:lstStyle/>
          <a:p>
            <a:pPr algn="ctr"/>
            <a:r>
              <a:rPr lang="en-NL" dirty="0"/>
              <a:t>Weather API</a:t>
            </a:r>
            <a:r>
              <a:rPr lang="en-US" dirty="0"/>
              <a:t> app</a:t>
            </a:r>
          </a:p>
        </p:txBody>
      </p:sp>
      <p:sp>
        <p:nvSpPr>
          <p:cNvPr id="3" name="Text Placeholder 2">
            <a:extLst>
              <a:ext uri="{FF2B5EF4-FFF2-40B4-BE49-F238E27FC236}">
                <a16:creationId xmlns:a16="http://schemas.microsoft.com/office/drawing/2014/main" id="{8E05DE2E-D70F-A04F-BBEA-D83569999687}"/>
              </a:ext>
            </a:extLst>
          </p:cNvPr>
          <p:cNvSpPr>
            <a:spLocks noGrp="1"/>
          </p:cNvSpPr>
          <p:nvPr>
            <p:ph type="body" idx="1"/>
          </p:nvPr>
        </p:nvSpPr>
        <p:spPr>
          <a:xfrm>
            <a:off x="811770" y="1183666"/>
            <a:ext cx="9069859" cy="900246"/>
          </a:xfrm>
        </p:spPr>
        <p:txBody>
          <a:bodyPr/>
          <a:lstStyle/>
          <a:p>
            <a:endParaRPr lang="en-US" dirty="0"/>
          </a:p>
          <a:p>
            <a:endParaRPr lang="en-US" dirty="0"/>
          </a:p>
          <a:p>
            <a:pPr algn="ctr"/>
            <a:r>
              <a:rPr lang="en-US" dirty="0"/>
              <a:t>See project: </a:t>
            </a:r>
            <a:r>
              <a:rPr lang="en-US" dirty="0">
                <a:solidFill>
                  <a:srgbClr val="C00000"/>
                </a:solidFill>
              </a:rPr>
              <a:t>C08-services-live-weather</a:t>
            </a:r>
          </a:p>
        </p:txBody>
      </p:sp>
      <p:sp>
        <p:nvSpPr>
          <p:cNvPr id="4" name="object 4">
            <a:extLst>
              <a:ext uri="{FF2B5EF4-FFF2-40B4-BE49-F238E27FC236}">
                <a16:creationId xmlns:a16="http://schemas.microsoft.com/office/drawing/2014/main" id="{478402BE-CBF1-E64E-AABD-45EA837DF181}"/>
              </a:ext>
            </a:extLst>
          </p:cNvPr>
          <p:cNvSpPr/>
          <p:nvPr/>
        </p:nvSpPr>
        <p:spPr>
          <a:xfrm>
            <a:off x="1305949" y="4917951"/>
            <a:ext cx="2522223" cy="1835657"/>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8658674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Voorbeeld</a:t>
            </a:r>
            <a:r>
              <a:rPr spc="270" dirty="0">
                <a:latin typeface="Times New Roman"/>
                <a:cs typeface="Times New Roman"/>
              </a:rPr>
              <a:t> </a:t>
            </a:r>
            <a:r>
              <a:rPr spc="10" dirty="0"/>
              <a:t>API’s</a:t>
            </a:r>
          </a:p>
        </p:txBody>
      </p:sp>
      <p:sp>
        <p:nvSpPr>
          <p:cNvPr id="3" name="object 3"/>
          <p:cNvSpPr txBox="1"/>
          <p:nvPr/>
        </p:nvSpPr>
        <p:spPr>
          <a:xfrm>
            <a:off x="1266584" y="1723875"/>
            <a:ext cx="7078980" cy="4016484"/>
          </a:xfrm>
          <a:prstGeom prst="rect">
            <a:avLst/>
          </a:prstGeom>
        </p:spPr>
        <p:txBody>
          <a:bodyPr vert="horz" wrap="square" lIns="0" tIns="0" rIns="0" bIns="0" rtlCol="0">
            <a:spAutoFit/>
          </a:bodyPr>
          <a:lstStyle/>
          <a:p>
            <a:pPr>
              <a:lnSpc>
                <a:spcPct val="100000"/>
              </a:lnSpc>
              <a:spcBef>
                <a:spcPts val="24"/>
              </a:spcBef>
            </a:pPr>
            <a:endParaRPr sz="2400" dirty="0">
              <a:latin typeface="Times New Roman"/>
              <a:cs typeface="Times New Roman"/>
            </a:endParaRPr>
          </a:p>
          <a:p>
            <a:pPr marL="353695" indent="-340995">
              <a:lnSpc>
                <a:spcPct val="100000"/>
              </a:lnSpc>
              <a:buFont typeface="Verdana"/>
              <a:buChar char="•"/>
              <a:tabLst>
                <a:tab pos="354330" algn="l"/>
              </a:tabLst>
            </a:pPr>
            <a:r>
              <a:rPr sz="1950" u="heavy" spc="-20" dirty="0">
                <a:solidFill>
                  <a:srgbClr val="FF0000"/>
                </a:solidFill>
                <a:latin typeface="Verdana"/>
                <a:cs typeface="Verdana"/>
                <a:hlinkClick r:id="rId3"/>
              </a:rPr>
              <a:t>http://ope</a:t>
            </a:r>
            <a:r>
              <a:rPr sz="1950" u="heavy" spc="-35" dirty="0">
                <a:solidFill>
                  <a:srgbClr val="FF0000"/>
                </a:solidFill>
                <a:latin typeface="Verdana"/>
                <a:cs typeface="Verdana"/>
                <a:hlinkClick r:id="rId3"/>
              </a:rPr>
              <a:t>n</a:t>
            </a:r>
            <a:r>
              <a:rPr sz="1950" u="heavy" spc="-25" dirty="0">
                <a:solidFill>
                  <a:srgbClr val="FF0000"/>
                </a:solidFill>
                <a:latin typeface="Verdana"/>
                <a:cs typeface="Verdana"/>
                <a:hlinkClick r:id="rId3"/>
              </a:rPr>
              <a:t>w</a:t>
            </a:r>
            <a:r>
              <a:rPr sz="1950" u="heavy" spc="-20" dirty="0">
                <a:solidFill>
                  <a:srgbClr val="FF0000"/>
                </a:solidFill>
                <a:latin typeface="Verdana"/>
                <a:cs typeface="Verdana"/>
                <a:hlinkClick r:id="rId3"/>
              </a:rPr>
              <a:t>eatherma</a:t>
            </a:r>
            <a:r>
              <a:rPr sz="1950" u="heavy" spc="-35" dirty="0">
                <a:solidFill>
                  <a:srgbClr val="FF0000"/>
                </a:solidFill>
                <a:latin typeface="Verdana"/>
                <a:cs typeface="Verdana"/>
                <a:hlinkClick r:id="rId3"/>
              </a:rPr>
              <a:t>p</a:t>
            </a:r>
            <a:r>
              <a:rPr sz="1950" u="heavy" spc="-15" dirty="0">
                <a:solidFill>
                  <a:srgbClr val="FF0000"/>
                </a:solidFill>
                <a:latin typeface="Verdana"/>
                <a:cs typeface="Verdana"/>
                <a:hlinkClick r:id="rId3"/>
              </a:rPr>
              <a:t>.</a:t>
            </a:r>
            <a:r>
              <a:rPr sz="1950" u="heavy" spc="-20" dirty="0">
                <a:solidFill>
                  <a:srgbClr val="FF0000"/>
                </a:solidFill>
                <a:latin typeface="Verdana"/>
                <a:cs typeface="Verdana"/>
                <a:hlinkClick r:id="rId3"/>
              </a:rPr>
              <a:t>org/AP</a:t>
            </a:r>
            <a:r>
              <a:rPr sz="1950" u="heavy" spc="-10" dirty="0">
                <a:solidFill>
                  <a:srgbClr val="FF0000"/>
                </a:solidFill>
                <a:latin typeface="Verdana"/>
                <a:cs typeface="Verdana"/>
                <a:hlinkClick r:id="rId3"/>
              </a:rPr>
              <a:t>I</a:t>
            </a:r>
            <a:r>
              <a:rPr sz="1950" spc="180" dirty="0">
                <a:solidFill>
                  <a:srgbClr val="FF0000"/>
                </a:solidFill>
                <a:latin typeface="Times New Roman"/>
                <a:cs typeface="Times New Roman"/>
                <a:hlinkClick r:id="rId3"/>
              </a:rPr>
              <a:t> </a:t>
            </a:r>
            <a:r>
              <a:rPr sz="1950" spc="-20" dirty="0">
                <a:latin typeface="Verdana"/>
                <a:cs typeface="Verdana"/>
              </a:rPr>
              <a:t>(weerbericht)</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10" dirty="0">
                <a:solidFill>
                  <a:srgbClr val="FF0000"/>
                </a:solidFill>
                <a:latin typeface="Verdana"/>
                <a:cs typeface="Verdana"/>
                <a:hlinkClick r:id="rId4"/>
              </a:rPr>
              <a:t>http://filltext.com/</a:t>
            </a:r>
            <a:r>
              <a:rPr sz="1950" spc="190" dirty="0">
                <a:solidFill>
                  <a:srgbClr val="FF0000"/>
                </a:solidFill>
                <a:latin typeface="Times New Roman"/>
                <a:cs typeface="Times New Roman"/>
                <a:hlinkClick r:id="rId4"/>
              </a:rPr>
              <a:t> </a:t>
            </a:r>
            <a:r>
              <a:rPr sz="1950" spc="-15" dirty="0">
                <a:latin typeface="Verdana"/>
                <a:cs typeface="Verdana"/>
              </a:rPr>
              <a:t>(</a:t>
            </a:r>
            <a:r>
              <a:rPr sz="1950" spc="-50" dirty="0">
                <a:latin typeface="Verdana"/>
                <a:cs typeface="Verdana"/>
              </a:rPr>
              <a:t>r</a:t>
            </a:r>
            <a:r>
              <a:rPr sz="1950" spc="-15" dirty="0">
                <a:latin typeface="Verdana"/>
                <a:cs typeface="Verdana"/>
              </a:rPr>
              <a:t>andom</a:t>
            </a:r>
            <a:r>
              <a:rPr sz="1950" spc="170" dirty="0">
                <a:latin typeface="Times New Roman"/>
                <a:cs typeface="Times New Roman"/>
              </a:rPr>
              <a:t> </a:t>
            </a:r>
            <a:r>
              <a:rPr sz="1950" spc="-20" dirty="0">
                <a:latin typeface="Verdana"/>
                <a:cs typeface="Verdana"/>
              </a:rPr>
              <a:t>N</a:t>
            </a:r>
            <a:r>
              <a:rPr sz="1950" spc="-70" dirty="0">
                <a:latin typeface="Verdana"/>
                <a:cs typeface="Verdana"/>
              </a:rPr>
              <a:t>AW</a:t>
            </a:r>
            <a:r>
              <a:rPr sz="1950" spc="-20" dirty="0">
                <a:latin typeface="Verdana"/>
                <a:cs typeface="Verdana"/>
              </a:rPr>
              <a:t>-gege</a:t>
            </a:r>
            <a:r>
              <a:rPr sz="1950" spc="-30" dirty="0">
                <a:latin typeface="Verdana"/>
                <a:cs typeface="Verdana"/>
              </a:rPr>
              <a:t>v</a:t>
            </a:r>
            <a:r>
              <a:rPr sz="1950" spc="-15" dirty="0">
                <a:latin typeface="Verdana"/>
                <a:cs typeface="Verdana"/>
              </a:rPr>
              <a:t>e</a:t>
            </a:r>
            <a:r>
              <a:rPr sz="1950" spc="-20" dirty="0">
                <a:latin typeface="Verdana"/>
                <a:cs typeface="Verdana"/>
              </a:rPr>
              <a:t>ns)</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 pos="3474720" algn="l"/>
              </a:tabLst>
            </a:pPr>
            <a:r>
              <a:rPr sz="1950" u="heavy" spc="-20" dirty="0">
                <a:solidFill>
                  <a:srgbClr val="FF0000"/>
                </a:solidFill>
                <a:latin typeface="Verdana"/>
                <a:cs typeface="Verdana"/>
                <a:hlinkClick r:id="rId5"/>
              </a:rPr>
              <a:t>http://ergast.com/mrd</a:t>
            </a:r>
            <a:r>
              <a:rPr sz="1950" u="heavy" spc="-10" dirty="0">
                <a:solidFill>
                  <a:srgbClr val="FF0000"/>
                </a:solidFill>
                <a:latin typeface="Verdana"/>
                <a:cs typeface="Verdana"/>
                <a:hlinkClick r:id="rId5"/>
              </a:rPr>
              <a:t>/</a:t>
            </a:r>
            <a:r>
              <a:rPr sz="1950" dirty="0">
                <a:solidFill>
                  <a:srgbClr val="FF0000"/>
                </a:solidFill>
                <a:latin typeface="Times New Roman"/>
                <a:cs typeface="Times New Roman"/>
              </a:rPr>
              <a:t>	</a:t>
            </a:r>
            <a:r>
              <a:rPr sz="1950" spc="-10" dirty="0">
                <a:latin typeface="Verdana"/>
                <a:cs typeface="Verdana"/>
              </a:rPr>
              <a:t>-</a:t>
            </a:r>
            <a:r>
              <a:rPr sz="1950" spc="190" dirty="0">
                <a:latin typeface="Times New Roman"/>
                <a:cs typeface="Times New Roman"/>
              </a:rPr>
              <a:t> </a:t>
            </a:r>
            <a:r>
              <a:rPr sz="1950" spc="-15" dirty="0">
                <a:latin typeface="Verdana"/>
                <a:cs typeface="Verdana"/>
              </a:rPr>
              <a:t>Ergast</a:t>
            </a:r>
            <a:r>
              <a:rPr sz="1950" spc="190" dirty="0">
                <a:latin typeface="Times New Roman"/>
                <a:cs typeface="Times New Roman"/>
              </a:rPr>
              <a:t> </a:t>
            </a:r>
            <a:r>
              <a:rPr sz="1950" spc="-15" dirty="0">
                <a:latin typeface="Verdana"/>
                <a:cs typeface="Verdana"/>
              </a:rPr>
              <a:t>Mot</a:t>
            </a:r>
            <a:r>
              <a:rPr sz="1950" spc="-20" dirty="0">
                <a:latin typeface="Verdana"/>
                <a:cs typeface="Verdana"/>
              </a:rPr>
              <a:t>o</a:t>
            </a:r>
            <a:r>
              <a:rPr sz="1950" spc="-10" dirty="0">
                <a:latin typeface="Verdana"/>
                <a:cs typeface="Verdana"/>
              </a:rPr>
              <a:t>r</a:t>
            </a:r>
            <a:r>
              <a:rPr sz="1950" spc="175" dirty="0">
                <a:latin typeface="Times New Roman"/>
                <a:cs typeface="Times New Roman"/>
              </a:rPr>
              <a:t> </a:t>
            </a:r>
            <a:r>
              <a:rPr sz="1950" spc="-15" dirty="0">
                <a:latin typeface="Verdana"/>
                <a:cs typeface="Verdana"/>
              </a:rPr>
              <a:t>(</a:t>
            </a:r>
            <a:r>
              <a:rPr sz="1950" spc="-20" dirty="0">
                <a:latin typeface="Verdana"/>
                <a:cs typeface="Verdana"/>
              </a:rPr>
              <a:t>F</a:t>
            </a:r>
            <a:r>
              <a:rPr sz="1950" spc="-15" dirty="0">
                <a:latin typeface="Verdana"/>
                <a:cs typeface="Verdana"/>
              </a:rPr>
              <a:t>1)</a:t>
            </a:r>
            <a:r>
              <a:rPr sz="1950" spc="200" dirty="0">
                <a:latin typeface="Times New Roman"/>
                <a:cs typeface="Times New Roman"/>
              </a:rPr>
              <a:t> </a:t>
            </a:r>
            <a:r>
              <a:rPr sz="1950" spc="-20" dirty="0">
                <a:latin typeface="Verdana"/>
                <a:cs typeface="Verdana"/>
              </a:rPr>
              <a:t>AP</a:t>
            </a:r>
            <a:r>
              <a:rPr sz="1950" spc="-10" dirty="0">
                <a:latin typeface="Verdana"/>
                <a:cs typeface="Verdana"/>
              </a:rPr>
              <a:t>I</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20" dirty="0">
                <a:solidFill>
                  <a:srgbClr val="FF0000"/>
                </a:solidFill>
                <a:latin typeface="Verdana"/>
                <a:cs typeface="Verdana"/>
                <a:hlinkClick r:id="rId6"/>
              </a:rPr>
              <a:t>http://ww</a:t>
            </a:r>
            <a:r>
              <a:rPr sz="1950" u="heavy" spc="-95" dirty="0">
                <a:solidFill>
                  <a:srgbClr val="FF0000"/>
                </a:solidFill>
                <a:latin typeface="Verdana"/>
                <a:cs typeface="Verdana"/>
                <a:hlinkClick r:id="rId6"/>
              </a:rPr>
              <a:t>w</a:t>
            </a:r>
            <a:r>
              <a:rPr sz="1950" u="heavy" spc="-20" dirty="0">
                <a:solidFill>
                  <a:srgbClr val="FF0000"/>
                </a:solidFill>
                <a:latin typeface="Verdana"/>
                <a:cs typeface="Verdana"/>
                <a:hlinkClick r:id="rId6"/>
              </a:rPr>
              <a:t>.omdbapi.com</a:t>
            </a:r>
            <a:r>
              <a:rPr sz="1950" u="heavy" spc="-10" dirty="0">
                <a:solidFill>
                  <a:srgbClr val="FF0000"/>
                </a:solidFill>
                <a:latin typeface="Verdana"/>
                <a:cs typeface="Verdana"/>
                <a:hlinkClick r:id="rId6"/>
              </a:rPr>
              <a:t>/</a:t>
            </a:r>
            <a:r>
              <a:rPr sz="1950" spc="185" dirty="0">
                <a:solidFill>
                  <a:srgbClr val="FF0000"/>
                </a:solidFill>
                <a:latin typeface="Times New Roman"/>
                <a:cs typeface="Times New Roman"/>
                <a:hlinkClick r:id="rId6"/>
              </a:rPr>
              <a:t> </a:t>
            </a:r>
            <a:r>
              <a:rPr sz="1950" spc="-10" dirty="0">
                <a:latin typeface="Verdana"/>
                <a:cs typeface="Verdana"/>
              </a:rPr>
              <a:t>-</a:t>
            </a:r>
            <a:r>
              <a:rPr sz="1950" spc="180" dirty="0">
                <a:latin typeface="Times New Roman"/>
                <a:cs typeface="Times New Roman"/>
              </a:rPr>
              <a:t> </a:t>
            </a:r>
            <a:r>
              <a:rPr sz="1950" spc="-20" dirty="0">
                <a:latin typeface="Verdana"/>
                <a:cs typeface="Verdana"/>
              </a:rPr>
              <a:t>Ope</a:t>
            </a:r>
            <a:r>
              <a:rPr sz="1950" spc="-15" dirty="0">
                <a:latin typeface="Verdana"/>
                <a:cs typeface="Verdana"/>
              </a:rPr>
              <a:t>n</a:t>
            </a:r>
            <a:r>
              <a:rPr sz="1950" spc="195" dirty="0">
                <a:latin typeface="Times New Roman"/>
                <a:cs typeface="Times New Roman"/>
              </a:rPr>
              <a:t> </a:t>
            </a:r>
            <a:r>
              <a:rPr sz="1950" spc="-20" dirty="0">
                <a:latin typeface="Verdana"/>
                <a:cs typeface="Verdana"/>
              </a:rPr>
              <a:t>M</a:t>
            </a:r>
            <a:r>
              <a:rPr sz="1950" spc="-25" dirty="0">
                <a:latin typeface="Verdana"/>
                <a:cs typeface="Verdana"/>
              </a:rPr>
              <a:t>o</a:t>
            </a:r>
            <a:r>
              <a:rPr sz="1950" spc="-10" dirty="0">
                <a:latin typeface="Verdana"/>
                <a:cs typeface="Verdana"/>
              </a:rPr>
              <a:t>vie</a:t>
            </a:r>
            <a:r>
              <a:rPr sz="1950" spc="195" dirty="0">
                <a:latin typeface="Times New Roman"/>
                <a:cs typeface="Times New Roman"/>
              </a:rPr>
              <a:t> </a:t>
            </a:r>
            <a:r>
              <a:rPr sz="1950" spc="-15" dirty="0">
                <a:latin typeface="Verdana"/>
                <a:cs typeface="Verdana"/>
              </a:rPr>
              <a:t>Database</a:t>
            </a:r>
            <a:endParaRPr sz="1950" dirty="0">
              <a:latin typeface="Verdana"/>
              <a:cs typeface="Verdana"/>
            </a:endParaRPr>
          </a:p>
          <a:p>
            <a:pPr>
              <a:lnSpc>
                <a:spcPct val="100000"/>
              </a:lnSpc>
              <a:spcBef>
                <a:spcPts val="24"/>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15" dirty="0">
                <a:solidFill>
                  <a:srgbClr val="FF0000"/>
                </a:solidFill>
                <a:latin typeface="Verdana"/>
                <a:cs typeface="Verdana"/>
                <a:hlinkClick r:id="rId7"/>
              </a:rPr>
              <a:t>http://s</a:t>
            </a:r>
            <a:r>
              <a:rPr sz="1950" u="heavy" spc="-45" dirty="0">
                <a:solidFill>
                  <a:srgbClr val="FF0000"/>
                </a:solidFill>
                <a:latin typeface="Verdana"/>
                <a:cs typeface="Verdana"/>
                <a:hlinkClick r:id="rId7"/>
              </a:rPr>
              <a:t>w</a:t>
            </a:r>
            <a:r>
              <a:rPr sz="1950" u="heavy" spc="-20" dirty="0">
                <a:solidFill>
                  <a:srgbClr val="FF0000"/>
                </a:solidFill>
                <a:latin typeface="Verdana"/>
                <a:cs typeface="Verdana"/>
                <a:hlinkClick r:id="rId7"/>
              </a:rPr>
              <a:t>a</a:t>
            </a:r>
            <a:r>
              <a:rPr sz="1950" u="heavy" spc="-15" dirty="0">
                <a:solidFill>
                  <a:srgbClr val="FF0000"/>
                </a:solidFill>
                <a:latin typeface="Verdana"/>
                <a:cs typeface="Verdana"/>
                <a:hlinkClick r:id="rId7"/>
              </a:rPr>
              <a:t>pi.co</a:t>
            </a:r>
            <a:r>
              <a:rPr sz="1950" u="heavy" spc="-10" dirty="0">
                <a:solidFill>
                  <a:srgbClr val="FF0000"/>
                </a:solidFill>
                <a:latin typeface="Verdana"/>
                <a:cs typeface="Verdana"/>
                <a:hlinkClick r:id="rId7"/>
              </a:rPr>
              <a:t>/</a:t>
            </a:r>
            <a:r>
              <a:rPr sz="1950" spc="195" dirty="0">
                <a:solidFill>
                  <a:srgbClr val="FF0000"/>
                </a:solidFill>
                <a:latin typeface="Times New Roman"/>
                <a:cs typeface="Times New Roman"/>
                <a:hlinkClick r:id="rId7"/>
              </a:rPr>
              <a:t> </a:t>
            </a:r>
            <a:r>
              <a:rPr sz="1950" spc="-10" dirty="0">
                <a:latin typeface="Verdana"/>
                <a:cs typeface="Verdana"/>
              </a:rPr>
              <a:t>-</a:t>
            </a:r>
            <a:r>
              <a:rPr sz="1950" spc="180" dirty="0">
                <a:latin typeface="Times New Roman"/>
                <a:cs typeface="Times New Roman"/>
              </a:rPr>
              <a:t> </a:t>
            </a:r>
            <a:r>
              <a:rPr sz="1950" spc="-20" dirty="0">
                <a:latin typeface="Verdana"/>
                <a:cs typeface="Verdana"/>
              </a:rPr>
              <a:t>Sta</a:t>
            </a:r>
            <a:r>
              <a:rPr sz="1950" spc="-10" dirty="0">
                <a:latin typeface="Verdana"/>
                <a:cs typeface="Verdana"/>
              </a:rPr>
              <a:t>r</a:t>
            </a:r>
            <a:r>
              <a:rPr sz="1950" spc="180" dirty="0">
                <a:latin typeface="Times New Roman"/>
                <a:cs typeface="Times New Roman"/>
              </a:rPr>
              <a:t> </a:t>
            </a:r>
            <a:r>
              <a:rPr sz="1950" spc="-120" dirty="0">
                <a:latin typeface="Verdana"/>
                <a:cs typeface="Verdana"/>
              </a:rPr>
              <a:t>W</a:t>
            </a:r>
            <a:r>
              <a:rPr sz="1950" spc="-10" dirty="0">
                <a:latin typeface="Verdana"/>
                <a:cs typeface="Verdana"/>
              </a:rPr>
              <a:t>ars</a:t>
            </a:r>
            <a:r>
              <a:rPr sz="1950" spc="180" dirty="0">
                <a:latin typeface="Times New Roman"/>
                <a:cs typeface="Times New Roman"/>
              </a:rPr>
              <a:t> </a:t>
            </a:r>
            <a:r>
              <a:rPr sz="1950" spc="-15" dirty="0">
                <a:latin typeface="Verdana"/>
                <a:cs typeface="Verdana"/>
              </a:rPr>
              <a:t>API</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 pos="2978150" algn="l"/>
              </a:tabLst>
            </a:pPr>
            <a:r>
              <a:rPr sz="1950" spc="-15" dirty="0">
                <a:latin typeface="Verdana"/>
                <a:cs typeface="Verdana"/>
              </a:rPr>
              <a:t>Zie</a:t>
            </a:r>
            <a:r>
              <a:rPr sz="1950" spc="220" dirty="0">
                <a:latin typeface="Times New Roman"/>
                <a:cs typeface="Times New Roman"/>
              </a:rPr>
              <a:t> </a:t>
            </a:r>
            <a:r>
              <a:rPr sz="1950" spc="-20" dirty="0">
                <a:latin typeface="Verdana"/>
                <a:cs typeface="Verdana"/>
              </a:rPr>
              <a:t>oo</a:t>
            </a:r>
            <a:r>
              <a:rPr sz="1950" spc="-15" dirty="0">
                <a:latin typeface="Verdana"/>
                <a:cs typeface="Verdana"/>
              </a:rPr>
              <a:t>k</a:t>
            </a:r>
            <a:r>
              <a:rPr sz="1950" spc="175" dirty="0">
                <a:latin typeface="Times New Roman"/>
                <a:cs typeface="Times New Roman"/>
              </a:rPr>
              <a:t> </a:t>
            </a:r>
            <a:r>
              <a:rPr sz="1950" spc="-20" dirty="0">
                <a:latin typeface="Courier New"/>
                <a:cs typeface="Courier New"/>
              </a:rPr>
              <a:t>JavaScrip</a:t>
            </a:r>
            <a:r>
              <a:rPr sz="1950" spc="-15" dirty="0">
                <a:latin typeface="Courier New"/>
                <a:cs typeface="Courier New"/>
              </a:rPr>
              <a:t>t</a:t>
            </a:r>
            <a:r>
              <a:rPr sz="1950" dirty="0">
                <a:latin typeface="Times New Roman"/>
                <a:cs typeface="Times New Roman"/>
              </a:rPr>
              <a:t>	</a:t>
            </a:r>
            <a:r>
              <a:rPr sz="1950" spc="-20" dirty="0">
                <a:latin typeface="Courier New"/>
                <a:cs typeface="Courier New"/>
              </a:rPr>
              <a:t>APIs.tx</a:t>
            </a:r>
            <a:r>
              <a:rPr sz="1950" spc="-15" dirty="0">
                <a:latin typeface="Courier New"/>
                <a:cs typeface="Courier New"/>
              </a:rPr>
              <a:t>t</a:t>
            </a:r>
            <a:r>
              <a:rPr sz="1950" spc="190" dirty="0">
                <a:latin typeface="Times New Roman"/>
                <a:cs typeface="Times New Roman"/>
              </a:rPr>
              <a:t> </a:t>
            </a:r>
            <a:r>
              <a:rPr sz="1950" spc="-15" dirty="0">
                <a:latin typeface="Verdana"/>
                <a:cs typeface="Verdana"/>
              </a:rPr>
              <a:t>met</a:t>
            </a:r>
            <a:r>
              <a:rPr sz="1950" spc="190" dirty="0">
                <a:latin typeface="Times New Roman"/>
                <a:cs typeface="Times New Roman"/>
              </a:rPr>
              <a:t> </a:t>
            </a:r>
            <a:r>
              <a:rPr sz="1950" spc="-15" dirty="0">
                <a:latin typeface="Verdana"/>
                <a:cs typeface="Verdana"/>
              </a:rPr>
              <a:t>meer</a:t>
            </a:r>
            <a:r>
              <a:rPr sz="1950" spc="190" dirty="0">
                <a:latin typeface="Times New Roman"/>
                <a:cs typeface="Times New Roman"/>
              </a:rPr>
              <a:t> </a:t>
            </a:r>
            <a:r>
              <a:rPr sz="1950" spc="-35" dirty="0">
                <a:latin typeface="Verdana"/>
                <a:cs typeface="Verdana"/>
              </a:rPr>
              <a:t>v</a:t>
            </a:r>
            <a:r>
              <a:rPr sz="1950" spc="-15" dirty="0">
                <a:latin typeface="Verdana"/>
                <a:cs typeface="Verdana"/>
              </a:rPr>
              <a:t>o</a:t>
            </a:r>
            <a:r>
              <a:rPr sz="1950" spc="-20" dirty="0">
                <a:latin typeface="Verdana"/>
                <a:cs typeface="Verdana"/>
              </a:rPr>
              <a:t>orbeelden</a:t>
            </a:r>
            <a:endParaRPr sz="1950" dirty="0">
              <a:latin typeface="Verdana"/>
              <a:cs typeface="Verdana"/>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Checkpoint</a:t>
            </a:r>
          </a:p>
        </p:txBody>
      </p:sp>
      <p:sp>
        <p:nvSpPr>
          <p:cNvPr id="3" name="object 3"/>
          <p:cNvSpPr txBox="1"/>
          <p:nvPr/>
        </p:nvSpPr>
        <p:spPr>
          <a:xfrm>
            <a:off x="1266584" y="1680092"/>
            <a:ext cx="6792595" cy="300082"/>
          </a:xfrm>
          <a:prstGeom prst="rect">
            <a:avLst/>
          </a:prstGeom>
        </p:spPr>
        <p:txBody>
          <a:bodyPr vert="horz" wrap="square" lIns="0" tIns="0" rIns="0" bIns="0" rtlCol="0">
            <a:spAutoFit/>
          </a:bodyPr>
          <a:lstStyle/>
          <a:p>
            <a:pPr marL="353695" indent="-340995">
              <a:spcBef>
                <a:spcPts val="1620"/>
              </a:spcBef>
              <a:buFont typeface="Verdana"/>
              <a:buChar char="•"/>
              <a:tabLst>
                <a:tab pos="354330" algn="l"/>
              </a:tabLst>
            </a:pPr>
            <a:r>
              <a:rPr lang="en-US" sz="1950" b="1" spc="-20" dirty="0">
                <a:latin typeface="Verdana"/>
                <a:cs typeface="Verdana"/>
              </a:rPr>
              <a:t>See</a:t>
            </a:r>
            <a:r>
              <a:rPr lang="en-US" sz="1950" b="1" spc="215" dirty="0">
                <a:latin typeface="Times New Roman"/>
                <a:cs typeface="Times New Roman"/>
              </a:rPr>
              <a:t> </a:t>
            </a:r>
            <a:r>
              <a:rPr lang="en-US" sz="1950" b="1" spc="-15" dirty="0">
                <a:latin typeface="Verdana"/>
                <a:cs typeface="Verdana"/>
              </a:rPr>
              <a:t>5e</a:t>
            </a:r>
            <a:endParaRPr lang="en-US"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
        <p:nvSpPr>
          <p:cNvPr id="7" name="object 7"/>
          <p:cNvSpPr txBox="1"/>
          <p:nvPr/>
        </p:nvSpPr>
        <p:spPr>
          <a:xfrm>
            <a:off x="10275717" y="7288393"/>
            <a:ext cx="165735" cy="152400"/>
          </a:xfrm>
          <a:prstGeom prst="rect">
            <a:avLst/>
          </a:prstGeom>
        </p:spPr>
        <p:txBody>
          <a:bodyPr vert="horz" wrap="square" lIns="0" tIns="0" rIns="0" bIns="0" rtlCol="0">
            <a:spAutoFit/>
          </a:bodyPr>
          <a:lstStyle/>
          <a:p>
            <a:pPr marL="12700">
              <a:lnSpc>
                <a:spcPct val="100000"/>
              </a:lnSpc>
            </a:pPr>
            <a:r>
              <a:rPr sz="1000" b="1" spc="-15" dirty="0">
                <a:latin typeface="Arial"/>
                <a:cs typeface="Arial"/>
              </a:rPr>
              <a:t>38</a:t>
            </a:r>
            <a:endParaRPr sz="1000">
              <a:latin typeface="Arial"/>
              <a:cs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98700" y="2333625"/>
            <a:ext cx="6287770" cy="1831271"/>
          </a:xfrm>
          <a:prstGeom prst="rect">
            <a:avLst/>
          </a:prstGeom>
        </p:spPr>
        <p:txBody>
          <a:bodyPr vert="horz" wrap="square" lIns="0" tIns="0" rIns="0" bIns="0" rtlCol="0">
            <a:spAutoFit/>
          </a:bodyPr>
          <a:lstStyle/>
          <a:p>
            <a:pPr marL="12700">
              <a:lnSpc>
                <a:spcPct val="100000"/>
              </a:lnSpc>
            </a:pPr>
            <a:r>
              <a:rPr lang="nl-NL" sz="5950" b="1" spc="-5" dirty="0" err="1">
                <a:latin typeface="Verdana"/>
                <a:cs typeface="Verdana"/>
              </a:rPr>
              <a:t>RxJS</a:t>
            </a:r>
            <a:r>
              <a:rPr lang="nl-NL" sz="5950" b="1" spc="-5" dirty="0">
                <a:latin typeface="Verdana"/>
                <a:cs typeface="Verdana"/>
              </a:rPr>
              <a:t> </a:t>
            </a:r>
            <a:r>
              <a:rPr lang="nl-NL" sz="5950" b="1" spc="-5" dirty="0" err="1">
                <a:latin typeface="Verdana"/>
                <a:cs typeface="Verdana"/>
              </a:rPr>
              <a:t>advanced</a:t>
            </a:r>
            <a:endParaRPr sz="5950" dirty="0">
              <a:latin typeface="Verdana"/>
              <a:cs typeface="Verdana"/>
            </a:endParaRPr>
          </a:p>
        </p:txBody>
      </p:sp>
    </p:spTree>
    <p:extLst>
      <p:ext uri="{BB962C8B-B14F-4D97-AF65-F5344CB8AC3E}">
        <p14:creationId xmlns:p14="http://schemas.microsoft.com/office/powerpoint/2010/main" val="17479374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98FC-3DB5-E041-99FB-7CB66EA7DB0D}"/>
              </a:ext>
            </a:extLst>
          </p:cNvPr>
          <p:cNvSpPr>
            <a:spLocks noGrp="1"/>
          </p:cNvSpPr>
          <p:nvPr>
            <p:ph type="title"/>
          </p:nvPr>
        </p:nvSpPr>
        <p:spPr>
          <a:xfrm>
            <a:off x="1266584" y="472182"/>
            <a:ext cx="8160230" cy="1269578"/>
          </a:xfrm>
        </p:spPr>
        <p:txBody>
          <a:bodyPr/>
          <a:lstStyle/>
          <a:p>
            <a:pPr rtl="0"/>
            <a:r>
              <a:rPr lang="en-US" dirty="0"/>
              <a:t>Observers and Subscriptions</a:t>
            </a:r>
            <a:br>
              <a:rPr lang="en-US" b="0" dirty="0"/>
            </a:br>
            <a:br>
              <a:rPr lang="en-US" dirty="0"/>
            </a:br>
            <a:endParaRPr lang="en-NL" dirty="0"/>
          </a:p>
        </p:txBody>
      </p:sp>
      <p:sp>
        <p:nvSpPr>
          <p:cNvPr id="3" name="Text Placeholder 2">
            <a:extLst>
              <a:ext uri="{FF2B5EF4-FFF2-40B4-BE49-F238E27FC236}">
                <a16:creationId xmlns:a16="http://schemas.microsoft.com/office/drawing/2014/main" id="{47BD02DD-3F68-C640-8AA3-FE237E4E710B}"/>
              </a:ext>
            </a:extLst>
          </p:cNvPr>
          <p:cNvSpPr>
            <a:spLocks noGrp="1"/>
          </p:cNvSpPr>
          <p:nvPr>
            <p:ph type="body" idx="1"/>
          </p:nvPr>
        </p:nvSpPr>
        <p:spPr>
          <a:xfrm>
            <a:off x="811770" y="1183666"/>
            <a:ext cx="9069859" cy="4201150"/>
          </a:xfrm>
        </p:spPr>
        <p:txBody>
          <a:bodyPr/>
          <a:lstStyle/>
          <a:p>
            <a:pPr rtl="0"/>
            <a:r>
              <a:rPr lang="en-US" dirty="0">
                <a:latin typeface="Verdana" panose="020B0604030504040204" pitchFamily="34" charset="0"/>
                <a:ea typeface="Verdana" panose="020B0604030504040204" pitchFamily="34" charset="0"/>
                <a:cs typeface="Verdana" panose="020B0604030504040204" pitchFamily="34" charset="0"/>
              </a:rPr>
              <a:t>Observers are also called listeners (or consumers) as they can listen or subscribe to get the observed data.</a:t>
            </a:r>
          </a:p>
          <a:p>
            <a:pPr rtl="0"/>
            <a:br>
              <a:rPr lang="en-US" dirty="0">
                <a:latin typeface="Verdana" panose="020B0604030504040204" pitchFamily="34" charset="0"/>
                <a:ea typeface="Verdana" panose="020B0604030504040204" pitchFamily="34" charset="0"/>
                <a:cs typeface="Verdana" panose="020B0604030504040204" pitchFamily="34" charset="0"/>
              </a:rPr>
            </a:br>
            <a:r>
              <a:rPr lang="en-US" u="sng" dirty="0">
                <a:latin typeface="Verdana" panose="020B0604030504040204" pitchFamily="34" charset="0"/>
                <a:ea typeface="Verdana" panose="020B0604030504040204" pitchFamily="34" charset="0"/>
                <a:cs typeface="Verdana" panose="020B0604030504040204" pitchFamily="34" charset="0"/>
                <a:hlinkClick r:id="rId2"/>
              </a:rPr>
              <a:t>Subscriptions</a:t>
            </a:r>
            <a:r>
              <a:rPr lang="en-US" dirty="0">
                <a:latin typeface="Verdana" panose="020B0604030504040204" pitchFamily="34" charset="0"/>
                <a:ea typeface="Verdana" panose="020B0604030504040204" pitchFamily="34" charset="0"/>
                <a:cs typeface="Verdana" panose="020B0604030504040204" pitchFamily="34" charset="0"/>
              </a:rPr>
              <a:t> are objects that are returned when you subscribe to an Observable. They contain many methods such as the unsubscribe() method that you can call to unsubscribe from receiving published values from the Observable.</a:t>
            </a:r>
          </a:p>
          <a:p>
            <a:pPr rtl="0"/>
            <a:r>
              <a:rPr lang="en-US" dirty="0">
                <a:latin typeface="Verdana" panose="020B0604030504040204" pitchFamily="34" charset="0"/>
                <a:ea typeface="Verdana" panose="020B0604030504040204" pitchFamily="34" charset="0"/>
                <a:cs typeface="Verdana" panose="020B0604030504040204" pitchFamily="34" charset="0"/>
              </a:rPr>
              <a:t>From the official docs:</a:t>
            </a:r>
          </a:p>
          <a:p>
            <a:pPr rtl="0"/>
            <a:endParaRPr lang="en-US" i="1" dirty="0">
              <a:latin typeface="Verdana" panose="020B0604030504040204" pitchFamily="34" charset="0"/>
              <a:ea typeface="Verdana" panose="020B0604030504040204" pitchFamily="34" charset="0"/>
              <a:cs typeface="Verdana" panose="020B0604030504040204" pitchFamily="34" charset="0"/>
            </a:endParaRPr>
          </a:p>
          <a:p>
            <a:pPr rtl="0"/>
            <a:r>
              <a:rPr lang="en-US" i="1" dirty="0">
                <a:latin typeface="Verdana" panose="020B0604030504040204" pitchFamily="34" charset="0"/>
                <a:ea typeface="Verdana" panose="020B0604030504040204" pitchFamily="34" charset="0"/>
                <a:cs typeface="Verdana" panose="020B0604030504040204" pitchFamily="34" charset="0"/>
              </a:rPr>
              <a:t>Subscription represents the execution of an Observable, is primarily useful for cancelling the execution.</a:t>
            </a:r>
            <a:endParaRPr lang="en-US" dirty="0">
              <a:latin typeface="Verdana" panose="020B0604030504040204" pitchFamily="34" charset="0"/>
              <a:ea typeface="Verdana" panose="020B0604030504040204" pitchFamily="34" charset="0"/>
              <a:cs typeface="Verdana" panose="020B0604030504040204" pitchFamily="34" charset="0"/>
            </a:endParaRPr>
          </a:p>
          <a:p>
            <a:br>
              <a:rPr lang="en-US" dirty="0">
                <a:latin typeface="Verdana" panose="020B0604030504040204" pitchFamily="34" charset="0"/>
                <a:ea typeface="Verdana" panose="020B0604030504040204" pitchFamily="34" charset="0"/>
                <a:cs typeface="Verdana" panose="020B0604030504040204" pitchFamily="34" charset="0"/>
              </a:rPr>
            </a:br>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252691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87616-BDC9-F74C-A616-58593C62540F}"/>
              </a:ext>
            </a:extLst>
          </p:cNvPr>
          <p:cNvSpPr>
            <a:spLocks noGrp="1"/>
          </p:cNvSpPr>
          <p:nvPr>
            <p:ph type="title"/>
          </p:nvPr>
        </p:nvSpPr>
        <p:spPr>
          <a:xfrm>
            <a:off x="1266584" y="472182"/>
            <a:ext cx="8160230" cy="1269578"/>
          </a:xfrm>
        </p:spPr>
        <p:txBody>
          <a:bodyPr/>
          <a:lstStyle/>
          <a:p>
            <a:pPr rtl="0"/>
            <a:r>
              <a:rPr lang="en-US" dirty="0"/>
              <a:t>What is a Subject in </a:t>
            </a:r>
            <a:r>
              <a:rPr lang="en-US" dirty="0" err="1"/>
              <a:t>RxJS</a:t>
            </a:r>
            <a:r>
              <a:rPr lang="en-US" dirty="0"/>
              <a:t>?</a:t>
            </a:r>
            <a:br>
              <a:rPr lang="en-US" b="0" dirty="0"/>
            </a:br>
            <a:br>
              <a:rPr lang="en-US" dirty="0"/>
            </a:br>
            <a:endParaRPr lang="en-NL" dirty="0"/>
          </a:p>
        </p:txBody>
      </p:sp>
      <p:sp>
        <p:nvSpPr>
          <p:cNvPr id="3" name="Text Placeholder 2">
            <a:extLst>
              <a:ext uri="{FF2B5EF4-FFF2-40B4-BE49-F238E27FC236}">
                <a16:creationId xmlns:a16="http://schemas.microsoft.com/office/drawing/2014/main" id="{640C0D95-6004-EE42-AB8E-71659775EFCD}"/>
              </a:ext>
            </a:extLst>
          </p:cNvPr>
          <p:cNvSpPr>
            <a:spLocks noGrp="1"/>
          </p:cNvSpPr>
          <p:nvPr>
            <p:ph type="body" idx="1"/>
          </p:nvPr>
        </p:nvSpPr>
        <p:spPr>
          <a:xfrm>
            <a:off x="811770" y="1183666"/>
            <a:ext cx="9069859" cy="4201150"/>
          </a:xfrm>
        </p:spPr>
        <p:txBody>
          <a:bodyPr/>
          <a:lstStyle/>
          <a:p>
            <a:endParaRPr lang="en-NL" dirty="0"/>
          </a:p>
          <a:p>
            <a:pPr rtl="0"/>
            <a:r>
              <a:rPr lang="en-US" dirty="0"/>
              <a:t>A </a:t>
            </a:r>
            <a:r>
              <a:rPr lang="en-US" u="sng" dirty="0">
                <a:hlinkClick r:id="rId2"/>
              </a:rPr>
              <a:t>Subject</a:t>
            </a:r>
            <a:r>
              <a:rPr lang="en-US" dirty="0"/>
              <a:t> is a special type of Observable that observers can also subscribe to it to receive published values but with one difference: </a:t>
            </a:r>
            <a:r>
              <a:rPr lang="en-US" b="1" dirty="0"/>
              <a:t>The values are </a:t>
            </a:r>
            <a:r>
              <a:rPr lang="en-US" b="1" dirty="0" err="1"/>
              <a:t>multicasted</a:t>
            </a:r>
            <a:r>
              <a:rPr lang="en-US" b="1" dirty="0"/>
              <a:t> to many Observers.</a:t>
            </a:r>
            <a:endParaRPr lang="en-US" dirty="0"/>
          </a:p>
          <a:p>
            <a:pPr rtl="0"/>
            <a:r>
              <a:rPr lang="en-US" i="1" dirty="0"/>
              <a:t>Subjects are also </a:t>
            </a:r>
            <a:r>
              <a:rPr lang="en-US" b="1" i="1" dirty="0"/>
              <a:t>Observers</a:t>
            </a:r>
            <a:r>
              <a:rPr lang="en-US" i="1" dirty="0"/>
              <a:t> </a:t>
            </a:r>
            <a:r>
              <a:rPr lang="en-US" i="1" dirty="0" err="1"/>
              <a:t>i.e</a:t>
            </a:r>
            <a:r>
              <a:rPr lang="en-US" i="1" dirty="0"/>
              <a:t> they can also subscribe to other Observables and listen to published data.</a:t>
            </a:r>
            <a:endParaRPr lang="en-US" dirty="0"/>
          </a:p>
          <a:p>
            <a:pPr rtl="0"/>
            <a:br>
              <a:rPr lang="en-US" dirty="0"/>
            </a:br>
            <a:r>
              <a:rPr lang="en-US" i="1" dirty="0"/>
              <a:t> By default an </a:t>
            </a:r>
            <a:r>
              <a:rPr lang="en-US" i="1" dirty="0" err="1"/>
              <a:t>RxJS</a:t>
            </a:r>
            <a:r>
              <a:rPr lang="en-US" i="1" dirty="0"/>
              <a:t> Observable is unicast.</a:t>
            </a:r>
            <a:endParaRPr lang="en-US" dirty="0"/>
          </a:p>
          <a:p>
            <a:pPr rtl="0"/>
            <a:br>
              <a:rPr lang="en-US" dirty="0"/>
            </a:br>
            <a:r>
              <a:rPr lang="en-US" dirty="0"/>
              <a:t>Unicast simply means that each subscribed observer has an independent execution of the Observable while multicast means that the Observable execution is shared by multiple Observers.</a:t>
            </a:r>
          </a:p>
          <a:p>
            <a:br>
              <a:rPr lang="en-US" dirty="0"/>
            </a:br>
            <a:endParaRPr lang="en-NL" dirty="0"/>
          </a:p>
        </p:txBody>
      </p:sp>
    </p:spTree>
    <p:extLst>
      <p:ext uri="{BB962C8B-B14F-4D97-AF65-F5344CB8AC3E}">
        <p14:creationId xmlns:p14="http://schemas.microsoft.com/office/powerpoint/2010/main" val="30331868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72E08-B0F9-7743-B071-2AF12DF1A3A6}"/>
              </a:ext>
            </a:extLst>
          </p:cNvPr>
          <p:cNvSpPr>
            <a:spLocks noGrp="1"/>
          </p:cNvSpPr>
          <p:nvPr>
            <p:ph type="title"/>
          </p:nvPr>
        </p:nvSpPr>
        <p:spPr>
          <a:xfrm>
            <a:off x="1266584" y="472182"/>
            <a:ext cx="9426816" cy="846386"/>
          </a:xfrm>
        </p:spPr>
        <p:txBody>
          <a:bodyPr/>
          <a:lstStyle/>
          <a:p>
            <a:r>
              <a:rPr lang="en-US" dirty="0" err="1"/>
              <a:t>RxJs</a:t>
            </a:r>
            <a:r>
              <a:rPr lang="en-US" dirty="0"/>
              <a:t> </a:t>
            </a:r>
            <a:r>
              <a:rPr lang="en-US" dirty="0" err="1"/>
              <a:t>switchMap</a:t>
            </a:r>
            <a:r>
              <a:rPr lang="en-US" dirty="0"/>
              <a:t> vs </a:t>
            </a:r>
            <a:r>
              <a:rPr lang="en-US" dirty="0" err="1"/>
              <a:t>mergeMap</a:t>
            </a:r>
            <a:r>
              <a:rPr lang="en-US" dirty="0"/>
              <a:t> </a:t>
            </a:r>
            <a:br>
              <a:rPr lang="en-US" dirty="0"/>
            </a:br>
            <a:endParaRPr lang="en-NL" dirty="0"/>
          </a:p>
        </p:txBody>
      </p:sp>
      <p:sp>
        <p:nvSpPr>
          <p:cNvPr id="3" name="Text Placeholder 2">
            <a:extLst>
              <a:ext uri="{FF2B5EF4-FFF2-40B4-BE49-F238E27FC236}">
                <a16:creationId xmlns:a16="http://schemas.microsoft.com/office/drawing/2014/main" id="{DC98BD92-9879-2A42-971E-21E00517F539}"/>
              </a:ext>
            </a:extLst>
          </p:cNvPr>
          <p:cNvSpPr>
            <a:spLocks noGrp="1"/>
          </p:cNvSpPr>
          <p:nvPr>
            <p:ph type="body" idx="1"/>
          </p:nvPr>
        </p:nvSpPr>
        <p:spPr>
          <a:xfrm>
            <a:off x="811770" y="1183666"/>
            <a:ext cx="9069859" cy="900246"/>
          </a:xfrm>
        </p:spPr>
        <p:txBody>
          <a:bodyPr/>
          <a:lstStyle/>
          <a:p>
            <a:pPr rtl="0"/>
            <a:r>
              <a:rPr lang="en-US" b="1" dirty="0" err="1">
                <a:solidFill>
                  <a:srgbClr val="C00000"/>
                </a:solidFill>
              </a:rPr>
              <a:t>Flatmap</a:t>
            </a:r>
            <a:r>
              <a:rPr lang="en-US" b="1" dirty="0">
                <a:solidFill>
                  <a:srgbClr val="C00000"/>
                </a:solidFill>
              </a:rPr>
              <a:t> = </a:t>
            </a:r>
            <a:r>
              <a:rPr lang="en-US" b="1" dirty="0" err="1">
                <a:solidFill>
                  <a:srgbClr val="C00000"/>
                </a:solidFill>
              </a:rPr>
              <a:t>MergeMap</a:t>
            </a:r>
            <a:r>
              <a:rPr lang="en-US" b="1" dirty="0">
                <a:solidFill>
                  <a:srgbClr val="C00000"/>
                </a:solidFill>
              </a:rPr>
              <a:t> !!!</a:t>
            </a:r>
            <a:endParaRPr lang="en-NL" dirty="0">
              <a:solidFill>
                <a:srgbClr val="C00000"/>
              </a:solidFill>
            </a:endParaRPr>
          </a:p>
          <a:p>
            <a:endParaRPr lang="en-NL" dirty="0"/>
          </a:p>
          <a:p>
            <a:r>
              <a:rPr lang="en-US" dirty="0"/>
              <a:t>https://</a:t>
            </a:r>
            <a:r>
              <a:rPr lang="en-US" dirty="0" err="1"/>
              <a:t>www.youtube.com</a:t>
            </a:r>
            <a:r>
              <a:rPr lang="en-US" dirty="0"/>
              <a:t>/</a:t>
            </a:r>
            <a:r>
              <a:rPr lang="en-US" dirty="0" err="1"/>
              <a:t>watch?v</a:t>
            </a:r>
            <a:r>
              <a:rPr lang="en-US" dirty="0"/>
              <a:t>=qYdKmYp95Jg</a:t>
            </a:r>
            <a:endParaRPr lang="en-NL" dirty="0"/>
          </a:p>
        </p:txBody>
      </p:sp>
      <p:pic>
        <p:nvPicPr>
          <p:cNvPr id="5" name="Picture 4">
            <a:extLst>
              <a:ext uri="{FF2B5EF4-FFF2-40B4-BE49-F238E27FC236}">
                <a16:creationId xmlns:a16="http://schemas.microsoft.com/office/drawing/2014/main" id="{27B7F4D3-BE51-D749-88C6-990F6A1F0E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300" y="2409825"/>
            <a:ext cx="8394700" cy="4426167"/>
          </a:xfrm>
          <a:prstGeom prst="rect">
            <a:avLst/>
          </a:prstGeom>
        </p:spPr>
      </p:pic>
    </p:spTree>
    <p:extLst>
      <p:ext uri="{BB962C8B-B14F-4D97-AF65-F5344CB8AC3E}">
        <p14:creationId xmlns:p14="http://schemas.microsoft.com/office/powerpoint/2010/main" val="6816137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72E08-B0F9-7743-B071-2AF12DF1A3A6}"/>
              </a:ext>
            </a:extLst>
          </p:cNvPr>
          <p:cNvSpPr>
            <a:spLocks noGrp="1"/>
          </p:cNvSpPr>
          <p:nvPr>
            <p:ph type="title"/>
          </p:nvPr>
        </p:nvSpPr>
        <p:spPr>
          <a:xfrm>
            <a:off x="1266584" y="472182"/>
            <a:ext cx="9069858" cy="423193"/>
          </a:xfrm>
        </p:spPr>
        <p:txBody>
          <a:bodyPr/>
          <a:lstStyle/>
          <a:p>
            <a:r>
              <a:rPr lang="en-US" dirty="0" err="1"/>
              <a:t>ExhaustMap</a:t>
            </a:r>
            <a:r>
              <a:rPr lang="en-US" dirty="0"/>
              <a:t> vs </a:t>
            </a:r>
            <a:r>
              <a:rPr lang="en-US" dirty="0" err="1"/>
              <a:t>concatMap</a:t>
            </a:r>
            <a:endParaRPr lang="en-NL" dirty="0"/>
          </a:p>
        </p:txBody>
      </p:sp>
      <p:sp>
        <p:nvSpPr>
          <p:cNvPr id="3" name="Text Placeholder 2">
            <a:extLst>
              <a:ext uri="{FF2B5EF4-FFF2-40B4-BE49-F238E27FC236}">
                <a16:creationId xmlns:a16="http://schemas.microsoft.com/office/drawing/2014/main" id="{DC98BD92-9879-2A42-971E-21E00517F539}"/>
              </a:ext>
            </a:extLst>
          </p:cNvPr>
          <p:cNvSpPr>
            <a:spLocks noGrp="1"/>
          </p:cNvSpPr>
          <p:nvPr>
            <p:ph type="body" idx="1"/>
          </p:nvPr>
        </p:nvSpPr>
        <p:spPr>
          <a:xfrm>
            <a:off x="811770" y="1183666"/>
            <a:ext cx="9069859" cy="900246"/>
          </a:xfrm>
        </p:spPr>
        <p:txBody>
          <a:bodyPr/>
          <a:lstStyle/>
          <a:p>
            <a:endParaRPr lang="en-NL" dirty="0"/>
          </a:p>
          <a:p>
            <a:endParaRPr lang="en-NL" dirty="0"/>
          </a:p>
          <a:p>
            <a:r>
              <a:rPr lang="en-US" dirty="0"/>
              <a:t>https://</a:t>
            </a:r>
            <a:r>
              <a:rPr lang="en-US" dirty="0" err="1"/>
              <a:t>www.youtube.com</a:t>
            </a:r>
            <a:r>
              <a:rPr lang="en-US" dirty="0"/>
              <a:t>/</a:t>
            </a:r>
            <a:r>
              <a:rPr lang="en-US" dirty="0" err="1"/>
              <a:t>watch?v</a:t>
            </a:r>
            <a:r>
              <a:rPr lang="en-US" dirty="0"/>
              <a:t>=nh13_aPRQ0Q</a:t>
            </a:r>
            <a:endParaRPr lang="en-NL" dirty="0"/>
          </a:p>
        </p:txBody>
      </p:sp>
      <p:pic>
        <p:nvPicPr>
          <p:cNvPr id="4" name="Picture 3">
            <a:extLst>
              <a:ext uri="{FF2B5EF4-FFF2-40B4-BE49-F238E27FC236}">
                <a16:creationId xmlns:a16="http://schemas.microsoft.com/office/drawing/2014/main" id="{B2DDE380-B336-0341-90CA-448B022483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300" y="2409825"/>
            <a:ext cx="8394700" cy="4426167"/>
          </a:xfrm>
          <a:prstGeom prst="rect">
            <a:avLst/>
          </a:prstGeom>
        </p:spPr>
      </p:pic>
      <p:sp>
        <p:nvSpPr>
          <p:cNvPr id="5" name="Rectangle 4">
            <a:extLst>
              <a:ext uri="{FF2B5EF4-FFF2-40B4-BE49-F238E27FC236}">
                <a16:creationId xmlns:a16="http://schemas.microsoft.com/office/drawing/2014/main" id="{1C513313-89CA-C043-BCB1-418044DEB1F9}"/>
              </a:ext>
            </a:extLst>
          </p:cNvPr>
          <p:cNvSpPr/>
          <p:nvPr/>
        </p:nvSpPr>
        <p:spPr>
          <a:xfrm>
            <a:off x="5227917" y="3596759"/>
            <a:ext cx="237566" cy="369332"/>
          </a:xfrm>
          <a:prstGeom prst="rect">
            <a:avLst/>
          </a:prstGeom>
        </p:spPr>
        <p:txBody>
          <a:bodyPr wrap="none">
            <a:spAutoFit/>
          </a:bodyPr>
          <a:lstStyle/>
          <a:p>
            <a:r>
              <a:rPr lang="en-NL" dirty="0"/>
              <a:t> </a:t>
            </a:r>
          </a:p>
        </p:txBody>
      </p:sp>
    </p:spTree>
    <p:extLst>
      <p:ext uri="{BB962C8B-B14F-4D97-AF65-F5344CB8AC3E}">
        <p14:creationId xmlns:p14="http://schemas.microsoft.com/office/powerpoint/2010/main" val="28921424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DBD09-E9AF-E34F-B0A7-74105302921F}"/>
              </a:ext>
            </a:extLst>
          </p:cNvPr>
          <p:cNvSpPr>
            <a:spLocks noGrp="1"/>
          </p:cNvSpPr>
          <p:nvPr>
            <p:ph type="title"/>
          </p:nvPr>
        </p:nvSpPr>
        <p:spPr>
          <a:xfrm>
            <a:off x="1266584" y="472182"/>
            <a:ext cx="8160230" cy="1708160"/>
          </a:xfrm>
        </p:spPr>
        <p:txBody>
          <a:bodyPr/>
          <a:lstStyle/>
          <a:p>
            <a:pPr rtl="0"/>
            <a:r>
              <a:rPr lang="en-US" b="0" dirty="0" err="1"/>
              <a:t>concatMap</a:t>
            </a:r>
            <a:r>
              <a:rPr lang="en-US" b="0" dirty="0"/>
              <a:t>, </a:t>
            </a:r>
            <a:r>
              <a:rPr lang="en-US" b="0" dirty="0" err="1"/>
              <a:t>mergeMap</a:t>
            </a:r>
            <a:r>
              <a:rPr lang="en-US" b="0" dirty="0"/>
              <a:t>, </a:t>
            </a:r>
            <a:r>
              <a:rPr lang="en-US" b="0" dirty="0" err="1"/>
              <a:t>switchMap</a:t>
            </a:r>
            <a:r>
              <a:rPr lang="en-US" b="0" dirty="0"/>
              <a:t>, </a:t>
            </a:r>
            <a:r>
              <a:rPr lang="en-US" b="0" dirty="0" err="1"/>
              <a:t>exhaustMap</a:t>
            </a:r>
            <a:r>
              <a:rPr lang="en-US" b="0" dirty="0"/>
              <a:t>, </a:t>
            </a:r>
            <a:r>
              <a:rPr lang="en-US" b="0" dirty="0" err="1"/>
              <a:t>forkJoin</a:t>
            </a:r>
            <a:r>
              <a:rPr lang="en-US" b="0" dirty="0"/>
              <a:t> </a:t>
            </a:r>
            <a:br>
              <a:rPr lang="en-US" b="0" dirty="0"/>
            </a:br>
            <a:br>
              <a:rPr lang="en-US" dirty="0"/>
            </a:br>
            <a:endParaRPr lang="en-NL" dirty="0"/>
          </a:p>
        </p:txBody>
      </p:sp>
      <p:sp>
        <p:nvSpPr>
          <p:cNvPr id="3" name="Text Placeholder 2">
            <a:extLst>
              <a:ext uri="{FF2B5EF4-FFF2-40B4-BE49-F238E27FC236}">
                <a16:creationId xmlns:a16="http://schemas.microsoft.com/office/drawing/2014/main" id="{125351DE-6271-2A4A-BC37-6F8E10D5744C}"/>
              </a:ext>
            </a:extLst>
          </p:cNvPr>
          <p:cNvSpPr>
            <a:spLocks noGrp="1"/>
          </p:cNvSpPr>
          <p:nvPr>
            <p:ph type="body" idx="1"/>
          </p:nvPr>
        </p:nvSpPr>
        <p:spPr>
          <a:xfrm>
            <a:off x="811769" y="1800225"/>
            <a:ext cx="9069859" cy="4501232"/>
          </a:xfrm>
        </p:spPr>
        <p:txBody>
          <a:bodyPr/>
          <a:lstStyle/>
          <a:p>
            <a:pPr rtl="0"/>
            <a:r>
              <a:rPr lang="en-US" u="sng" dirty="0">
                <a:latin typeface="Verdana" panose="020B0604030504040204" pitchFamily="34" charset="0"/>
                <a:ea typeface="Verdana" panose="020B0604030504040204" pitchFamily="34" charset="0"/>
                <a:cs typeface="Verdana" panose="020B0604030504040204" pitchFamily="34" charset="0"/>
                <a:hlinkClick r:id="rId2"/>
              </a:rPr>
              <a:t>https://blog.angular-university.io/rxjs-higher-order-mapping/</a:t>
            </a:r>
            <a:endParaRPr lang="en-US" dirty="0">
              <a:latin typeface="Verdana" panose="020B0604030504040204" pitchFamily="34" charset="0"/>
              <a:ea typeface="Verdana" panose="020B0604030504040204" pitchFamily="34" charset="0"/>
              <a:cs typeface="Verdana" panose="020B0604030504040204" pitchFamily="34" charset="0"/>
            </a:endParaRPr>
          </a:p>
          <a:p>
            <a:pPr rtl="0"/>
            <a:endParaRPr lang="en-US" b="1" dirty="0">
              <a:latin typeface="Verdana" panose="020B0604030504040204" pitchFamily="34" charset="0"/>
              <a:ea typeface="Verdana" panose="020B0604030504040204" pitchFamily="34" charset="0"/>
              <a:cs typeface="Verdana" panose="020B0604030504040204" pitchFamily="34" charset="0"/>
            </a:endParaRPr>
          </a:p>
          <a:p>
            <a:pPr rtl="0"/>
            <a:r>
              <a:rPr lang="en-US" b="1" dirty="0">
                <a:latin typeface="Verdana" panose="020B0604030504040204" pitchFamily="34" charset="0"/>
                <a:ea typeface="Verdana" panose="020B0604030504040204" pitchFamily="34" charset="0"/>
                <a:cs typeface="Verdana" panose="020B0604030504040204" pitchFamily="34" charset="0"/>
              </a:rPr>
              <a:t>How to choose the right mapping Operator?</a:t>
            </a:r>
            <a:endParaRPr lang="en-US" dirty="0">
              <a:latin typeface="Verdana" panose="020B0604030504040204" pitchFamily="34" charset="0"/>
              <a:ea typeface="Verdana" panose="020B0604030504040204" pitchFamily="34" charset="0"/>
              <a:cs typeface="Verdana" panose="020B0604030504040204" pitchFamily="34" charset="0"/>
            </a:endParaRP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if we need to do things in sequence while waiting for completion, then </a:t>
            </a:r>
            <a:r>
              <a:rPr lang="en-US" b="1" dirty="0" err="1">
                <a:latin typeface="Verdana" panose="020B0604030504040204" pitchFamily="34" charset="0"/>
                <a:ea typeface="Verdana" panose="020B0604030504040204" pitchFamily="34" charset="0"/>
                <a:cs typeface="Verdana" panose="020B0604030504040204" pitchFamily="34" charset="0"/>
              </a:rPr>
              <a:t>concatMap</a:t>
            </a:r>
            <a:r>
              <a:rPr lang="en-US" dirty="0">
                <a:latin typeface="Verdana" panose="020B0604030504040204" pitchFamily="34" charset="0"/>
                <a:ea typeface="Verdana" panose="020B0604030504040204" pitchFamily="34" charset="0"/>
                <a:cs typeface="Verdana" panose="020B0604030504040204" pitchFamily="34" charset="0"/>
              </a:rPr>
              <a:t> is the right choice</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for doing things in parallel, </a:t>
            </a:r>
            <a:r>
              <a:rPr lang="en-US" b="1" dirty="0" err="1">
                <a:latin typeface="Verdana" panose="020B0604030504040204" pitchFamily="34" charset="0"/>
                <a:ea typeface="Verdana" panose="020B0604030504040204" pitchFamily="34" charset="0"/>
                <a:cs typeface="Verdana" panose="020B0604030504040204" pitchFamily="34" charset="0"/>
              </a:rPr>
              <a:t>mergeMap</a:t>
            </a:r>
            <a:r>
              <a:rPr lang="en-US" dirty="0">
                <a:latin typeface="Verdana" panose="020B0604030504040204" pitchFamily="34" charset="0"/>
                <a:ea typeface="Verdana" panose="020B0604030504040204" pitchFamily="34" charset="0"/>
                <a:cs typeface="Verdana" panose="020B0604030504040204" pitchFamily="34" charset="0"/>
              </a:rPr>
              <a:t> is the best option (</a:t>
            </a:r>
            <a:r>
              <a:rPr lang="en-US" b="1" dirty="0" err="1">
                <a:latin typeface="Verdana" panose="020B0604030504040204" pitchFamily="34" charset="0"/>
                <a:ea typeface="Verdana" panose="020B0604030504040204" pitchFamily="34" charset="0"/>
                <a:cs typeface="Verdana" panose="020B0604030504040204" pitchFamily="34" charset="0"/>
              </a:rPr>
              <a:t>flatMap</a:t>
            </a:r>
            <a:r>
              <a:rPr lang="en-US" b="1" dirty="0">
                <a:latin typeface="Verdana" panose="020B0604030504040204" pitchFamily="34" charset="0"/>
                <a:ea typeface="Verdana" panose="020B0604030504040204" pitchFamily="34" charset="0"/>
                <a:cs typeface="Verdana" panose="020B0604030504040204" pitchFamily="34" charset="0"/>
              </a:rPr>
              <a:t> is an alias for </a:t>
            </a:r>
            <a:r>
              <a:rPr lang="en-US" b="1" dirty="0" err="1">
                <a:latin typeface="Verdana" panose="020B0604030504040204" pitchFamily="34" charset="0"/>
                <a:ea typeface="Verdana" panose="020B0604030504040204" pitchFamily="34" charset="0"/>
                <a:cs typeface="Verdana" panose="020B0604030504040204" pitchFamily="34" charset="0"/>
              </a:rPr>
              <a:t>mergeMap</a:t>
            </a:r>
            <a:r>
              <a:rPr lang="en-US" b="1" dirty="0">
                <a:latin typeface="Verdana" panose="020B0604030504040204" pitchFamily="34" charset="0"/>
                <a:ea typeface="Verdana" panose="020B0604030504040204" pitchFamily="34" charset="0"/>
                <a:cs typeface="Verdana" panose="020B0604030504040204" pitchFamily="34" charset="0"/>
              </a:rPr>
              <a:t>!</a:t>
            </a:r>
            <a:r>
              <a:rPr lang="en-US" dirty="0">
                <a:latin typeface="Verdana" panose="020B0604030504040204" pitchFamily="34" charset="0"/>
                <a:ea typeface="Verdana" panose="020B0604030504040204" pitchFamily="34" charset="0"/>
                <a:cs typeface="Verdana" panose="020B0604030504040204" pitchFamily="34" charset="0"/>
              </a:rPr>
              <a:t>)</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in case we need cancellation logic, </a:t>
            </a:r>
            <a:r>
              <a:rPr lang="en-US" b="1" dirty="0" err="1">
                <a:latin typeface="Verdana" panose="020B0604030504040204" pitchFamily="34" charset="0"/>
                <a:ea typeface="Verdana" panose="020B0604030504040204" pitchFamily="34" charset="0"/>
                <a:cs typeface="Verdana" panose="020B0604030504040204" pitchFamily="34" charset="0"/>
              </a:rPr>
              <a:t>switchMap</a:t>
            </a:r>
            <a:r>
              <a:rPr lang="en-US" dirty="0">
                <a:latin typeface="Verdana" panose="020B0604030504040204" pitchFamily="34" charset="0"/>
                <a:ea typeface="Verdana" panose="020B0604030504040204" pitchFamily="34" charset="0"/>
                <a:cs typeface="Verdana" panose="020B0604030504040204" pitchFamily="34" charset="0"/>
              </a:rPr>
              <a:t> is the way to go</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for ignoring new Observables while the current one is still ongoing, </a:t>
            </a:r>
            <a:r>
              <a:rPr lang="en-US" b="1" dirty="0" err="1">
                <a:latin typeface="Verdana" panose="020B0604030504040204" pitchFamily="34" charset="0"/>
                <a:ea typeface="Verdana" panose="020B0604030504040204" pitchFamily="34" charset="0"/>
                <a:cs typeface="Verdana" panose="020B0604030504040204" pitchFamily="34" charset="0"/>
              </a:rPr>
              <a:t>exhaustMap</a:t>
            </a:r>
            <a:r>
              <a:rPr lang="en-US" dirty="0">
                <a:latin typeface="Verdana" panose="020B0604030504040204" pitchFamily="34" charset="0"/>
                <a:ea typeface="Verdana" panose="020B0604030504040204" pitchFamily="34" charset="0"/>
                <a:cs typeface="Verdana" panose="020B0604030504040204" pitchFamily="34" charset="0"/>
              </a:rPr>
              <a:t> does just that</a:t>
            </a:r>
          </a:p>
          <a:p>
            <a:pPr marL="342900" indent="-342900" rtl="0" fontAlgn="base">
              <a:buFont typeface="Arial" panose="020B0604020202020204" pitchFamily="34" charset="0"/>
              <a:buChar char="•"/>
            </a:pPr>
            <a:r>
              <a:rPr lang="en-US" b="1" dirty="0" err="1">
                <a:latin typeface="Verdana" panose="020B0604030504040204" pitchFamily="34" charset="0"/>
                <a:ea typeface="Verdana" panose="020B0604030504040204" pitchFamily="34" charset="0"/>
                <a:cs typeface="Verdana" panose="020B0604030504040204" pitchFamily="34" charset="0"/>
              </a:rPr>
              <a:t>forkJoin</a:t>
            </a:r>
            <a:r>
              <a:rPr lang="en-US" dirty="0">
                <a:latin typeface="Verdana" panose="020B0604030504040204" pitchFamily="34" charset="0"/>
                <a:ea typeface="Verdana" panose="020B0604030504040204" pitchFamily="34" charset="0"/>
                <a:cs typeface="Verdana" panose="020B0604030504040204" pitchFamily="34" charset="0"/>
              </a:rPr>
              <a:t>: </a:t>
            </a:r>
            <a:r>
              <a:rPr lang="en-US" i="1" dirty="0">
                <a:latin typeface="Verdana" panose="020B0604030504040204" pitchFamily="34" charset="0"/>
                <a:ea typeface="Verdana" panose="020B0604030504040204" pitchFamily="34" charset="0"/>
                <a:cs typeface="Verdana" panose="020B0604030504040204" pitchFamily="34" charset="0"/>
              </a:rPr>
              <a:t>Wait for Observables to complete and then combine last values they emitted.</a:t>
            </a:r>
            <a:endParaRPr lang="en-US" dirty="0">
              <a:latin typeface="Verdana" panose="020B0604030504040204" pitchFamily="34" charset="0"/>
              <a:ea typeface="Verdana" panose="020B0604030504040204" pitchFamily="34" charset="0"/>
              <a:cs typeface="Verdana" panose="020B0604030504040204" pitchFamily="34" charset="0"/>
            </a:endParaRPr>
          </a:p>
          <a:p>
            <a:br>
              <a:rPr lang="en-US" dirty="0">
                <a:latin typeface="Verdana" panose="020B0604030504040204" pitchFamily="34" charset="0"/>
                <a:ea typeface="Verdana" panose="020B0604030504040204" pitchFamily="34" charset="0"/>
                <a:cs typeface="Verdana" panose="020B0604030504040204" pitchFamily="34" charset="0"/>
              </a:rPr>
            </a:br>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21845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84B1D-E50E-024F-A459-23AB2C6CB5DC}"/>
              </a:ext>
            </a:extLst>
          </p:cNvPr>
          <p:cNvSpPr>
            <a:spLocks noGrp="1"/>
          </p:cNvSpPr>
          <p:nvPr>
            <p:ph type="title"/>
          </p:nvPr>
        </p:nvSpPr>
        <p:spPr>
          <a:xfrm>
            <a:off x="1266584" y="472182"/>
            <a:ext cx="8160230" cy="423193"/>
          </a:xfrm>
        </p:spPr>
        <p:txBody>
          <a:bodyPr/>
          <a:lstStyle/>
          <a:p>
            <a:pPr algn="ctr"/>
            <a:r>
              <a:rPr lang="en-US" dirty="0"/>
              <a:t>Why use a Service?</a:t>
            </a:r>
          </a:p>
        </p:txBody>
      </p:sp>
      <p:sp>
        <p:nvSpPr>
          <p:cNvPr id="3" name="Text Placeholder 2">
            <a:extLst>
              <a:ext uri="{FF2B5EF4-FFF2-40B4-BE49-F238E27FC236}">
                <a16:creationId xmlns:a16="http://schemas.microsoft.com/office/drawing/2014/main" id="{35A7961A-86D1-D345-A94B-8223C4159863}"/>
              </a:ext>
            </a:extLst>
          </p:cNvPr>
          <p:cNvSpPr>
            <a:spLocks noGrp="1"/>
          </p:cNvSpPr>
          <p:nvPr>
            <p:ph type="body" idx="1"/>
          </p:nvPr>
        </p:nvSpPr>
        <p:spPr>
          <a:xfrm>
            <a:off x="811770" y="1183666"/>
            <a:ext cx="9069859" cy="3600986"/>
          </a:xfrm>
        </p:spPr>
        <p:txBody>
          <a:bodyPr/>
          <a:lstStyle/>
          <a:p>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nl-NL" sz="1800" spc="-5" dirty="0">
                <a:latin typeface="Verdana" panose="020B0604030504040204" pitchFamily="34" charset="0"/>
                <a:ea typeface="Verdana" panose="020B0604030504040204" pitchFamily="34" charset="0"/>
                <a:cs typeface="Verdana" panose="020B0604030504040204" pitchFamily="34" charset="0"/>
              </a:rPr>
              <a:t>Make data </a:t>
            </a:r>
            <a:r>
              <a:rPr lang="nl-NL" sz="1800" spc="-5" dirty="0" err="1">
                <a:latin typeface="Verdana" panose="020B0604030504040204" pitchFamily="34" charset="0"/>
                <a:ea typeface="Verdana" panose="020B0604030504040204" pitchFamily="34" charset="0"/>
                <a:cs typeface="Verdana" panose="020B0604030504040204" pitchFamily="34" charset="0"/>
              </a:rPr>
              <a:t>functionality</a:t>
            </a:r>
            <a:r>
              <a:rPr lang="nl-NL" sz="1800" spc="195" dirty="0">
                <a:latin typeface="Verdana" panose="020B0604030504040204" pitchFamily="34" charset="0"/>
                <a:ea typeface="Verdana" panose="020B0604030504040204" pitchFamily="34" charset="0"/>
                <a:cs typeface="Verdana" panose="020B0604030504040204" pitchFamily="34" charset="0"/>
              </a:rPr>
              <a:t> </a:t>
            </a:r>
            <a:r>
              <a:rPr lang="nl-NL" sz="1800" b="1" dirty="0" err="1">
                <a:latin typeface="Verdana" panose="020B0604030504040204" pitchFamily="34" charset="0"/>
                <a:ea typeface="Verdana" panose="020B0604030504040204" pitchFamily="34" charset="0"/>
                <a:cs typeface="Verdana" panose="020B0604030504040204" pitchFamily="34" charset="0"/>
              </a:rPr>
              <a:t>reusable</a:t>
            </a:r>
            <a:r>
              <a:rPr lang="nl-NL" sz="1800" spc="190" dirty="0">
                <a:latin typeface="Verdana" panose="020B0604030504040204" pitchFamily="34" charset="0"/>
                <a:ea typeface="Verdana" panose="020B0604030504040204" pitchFamily="34" charset="0"/>
                <a:cs typeface="Verdana" panose="020B0604030504040204" pitchFamily="34" charset="0"/>
              </a:rPr>
              <a:t> </a:t>
            </a:r>
            <a:r>
              <a:rPr lang="nl-NL" sz="1800" dirty="0" err="1">
                <a:latin typeface="Verdana" panose="020B0604030504040204" pitchFamily="34" charset="0"/>
                <a:ea typeface="Verdana" panose="020B0604030504040204" pitchFamily="34" charset="0"/>
                <a:cs typeface="Verdana" panose="020B0604030504040204" pitchFamily="34" charset="0"/>
              </a:rPr>
              <a:t>for</a:t>
            </a:r>
            <a:r>
              <a:rPr lang="nl-NL" sz="1800" dirty="0">
                <a:latin typeface="Verdana" panose="020B0604030504040204" pitchFamily="34" charset="0"/>
                <a:ea typeface="Verdana" panose="020B0604030504040204" pitchFamily="34" charset="0"/>
                <a:cs typeface="Verdana" panose="020B0604030504040204" pitchFamily="34" charset="0"/>
              </a:rPr>
              <a:t> different</a:t>
            </a:r>
            <a:r>
              <a:rPr lang="nl-NL" sz="1800" spc="185" dirty="0">
                <a:latin typeface="Verdana" panose="020B0604030504040204" pitchFamily="34" charset="0"/>
                <a:ea typeface="Verdana" panose="020B0604030504040204" pitchFamily="34" charset="0"/>
                <a:cs typeface="Verdana" panose="020B0604030504040204" pitchFamily="34" charset="0"/>
              </a:rPr>
              <a:t> </a:t>
            </a:r>
            <a:r>
              <a:rPr lang="nl-NL" sz="1800" spc="-5" dirty="0" err="1">
                <a:latin typeface="Verdana" panose="020B0604030504040204" pitchFamily="34" charset="0"/>
                <a:ea typeface="Verdana" panose="020B0604030504040204" pitchFamily="34" charset="0"/>
                <a:cs typeface="Verdana" panose="020B0604030504040204" pitchFamily="34" charset="0"/>
              </a:rPr>
              <a:t>components</a:t>
            </a: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Data functionality </a:t>
            </a:r>
            <a:r>
              <a:rPr lang="en-US" sz="1800" b="1" dirty="0">
                <a:latin typeface="Verdana" panose="020B0604030504040204" pitchFamily="34" charset="0"/>
                <a:ea typeface="Verdana" panose="020B0604030504040204" pitchFamily="34" charset="0"/>
                <a:cs typeface="Verdana" panose="020B0604030504040204" pitchFamily="34" charset="0"/>
              </a:rPr>
              <a:t>available for all components</a:t>
            </a: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Data will be available when you switch from component/view</a:t>
            </a:r>
          </a:p>
          <a:p>
            <a:r>
              <a:rPr lang="en-US" sz="1800" dirty="0">
                <a:latin typeface="Verdana" panose="020B0604030504040204" pitchFamily="34" charset="0"/>
                <a:ea typeface="Verdana" panose="020B0604030504040204" pitchFamily="34" charset="0"/>
                <a:cs typeface="Verdana" panose="020B0604030504040204" pitchFamily="34" charset="0"/>
              </a:rPr>
              <a:t>    (components are </a:t>
            </a:r>
            <a:r>
              <a:rPr lang="en-GB" sz="1800" dirty="0">
                <a:latin typeface="Verdana" panose="020B0604030504040204" pitchFamily="34" charset="0"/>
                <a:ea typeface="Verdana" panose="020B0604030504040204" pitchFamily="34" charset="0"/>
                <a:cs typeface="Verdana" panose="020B0604030504040204" pitchFamily="34" charset="0"/>
              </a:rPr>
              <a:t>volatile to “share” data</a:t>
            </a:r>
            <a:r>
              <a:rPr lang="en-US" sz="1800" dirty="0">
                <a:latin typeface="Verdana" panose="020B0604030504040204" pitchFamily="34" charset="0"/>
                <a:ea typeface="Verdana" panose="020B0604030504040204" pitchFamily="34" charset="0"/>
                <a:cs typeface="Verdana" panose="020B0604030504040204" pitchFamily="34" charset="0"/>
              </a:rPr>
              <a:t>)</a:t>
            </a:r>
          </a:p>
          <a:p>
            <a:endParaRPr lang="en-US" sz="18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Contains </a:t>
            </a:r>
            <a:r>
              <a:rPr lang="en-US" sz="1800" b="1" dirty="0">
                <a:latin typeface="Verdana" panose="020B0604030504040204" pitchFamily="34" charset="0"/>
                <a:ea typeface="Verdana" panose="020B0604030504040204" pitchFamily="34" charset="0"/>
                <a:cs typeface="Verdana" panose="020B0604030504040204" pitchFamily="34" charset="0"/>
              </a:rPr>
              <a:t>logic</a:t>
            </a:r>
            <a:r>
              <a:rPr lang="en-US" sz="1800" dirty="0">
                <a:latin typeface="Verdana" panose="020B0604030504040204" pitchFamily="34" charset="0"/>
                <a:ea typeface="Verdana" panose="020B0604030504040204" pitchFamily="34" charset="0"/>
                <a:cs typeface="Verdana" panose="020B0604030504040204" pitchFamily="34" charset="0"/>
              </a:rPr>
              <a:t> that is not directly related to the view!!!</a:t>
            </a:r>
          </a:p>
          <a:p>
            <a:pPr marL="285750" indent="-28575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algn="ctr"/>
            <a:endParaRPr lang="en-US" sz="1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1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440841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9569E-157E-1441-92E6-273545ADE7D6}"/>
              </a:ext>
            </a:extLst>
          </p:cNvPr>
          <p:cNvSpPr>
            <a:spLocks noGrp="1"/>
          </p:cNvSpPr>
          <p:nvPr>
            <p:ph type="title"/>
          </p:nvPr>
        </p:nvSpPr>
        <p:spPr>
          <a:xfrm>
            <a:off x="1266584" y="472182"/>
            <a:ext cx="8160230" cy="1269578"/>
          </a:xfrm>
        </p:spPr>
        <p:txBody>
          <a:bodyPr/>
          <a:lstStyle/>
          <a:p>
            <a:pPr rtl="0"/>
            <a:r>
              <a:rPr lang="en-US" dirty="0"/>
              <a:t>Hot and Cold Observables</a:t>
            </a:r>
            <a:br>
              <a:rPr lang="en-US" b="0" dirty="0"/>
            </a:br>
            <a:br>
              <a:rPr lang="en-US" dirty="0"/>
            </a:br>
            <a:endParaRPr lang="en-NL" dirty="0"/>
          </a:p>
        </p:txBody>
      </p:sp>
      <p:sp>
        <p:nvSpPr>
          <p:cNvPr id="3" name="Text Placeholder 2">
            <a:extLst>
              <a:ext uri="{FF2B5EF4-FFF2-40B4-BE49-F238E27FC236}">
                <a16:creationId xmlns:a16="http://schemas.microsoft.com/office/drawing/2014/main" id="{207B714C-A5E5-3F4B-B414-225F1D4F4D47}"/>
              </a:ext>
            </a:extLst>
          </p:cNvPr>
          <p:cNvSpPr>
            <a:spLocks noGrp="1"/>
          </p:cNvSpPr>
          <p:nvPr>
            <p:ph type="body" idx="1"/>
          </p:nvPr>
        </p:nvSpPr>
        <p:spPr>
          <a:xfrm>
            <a:off x="811770" y="1183666"/>
            <a:ext cx="9069859" cy="3000821"/>
          </a:xfrm>
        </p:spPr>
        <p:txBody>
          <a:bodyPr/>
          <a:lstStyle/>
          <a:p>
            <a:pPr rtl="0"/>
            <a:r>
              <a:rPr lang="en-US" dirty="0">
                <a:latin typeface="Verdana" panose="020B0604030504040204" pitchFamily="34" charset="0"/>
                <a:ea typeface="Verdana" panose="020B0604030504040204" pitchFamily="34" charset="0"/>
                <a:cs typeface="Verdana" panose="020B0604030504040204" pitchFamily="34" charset="0"/>
              </a:rPr>
              <a:t>Unlike regular Observables, ‘</a:t>
            </a:r>
            <a:r>
              <a:rPr lang="en-US" b="1" dirty="0">
                <a:latin typeface="Verdana" panose="020B0604030504040204" pitchFamily="34" charset="0"/>
                <a:ea typeface="Verdana" panose="020B0604030504040204" pitchFamily="34" charset="0"/>
                <a:cs typeface="Verdana" panose="020B0604030504040204" pitchFamily="34" charset="0"/>
              </a:rPr>
              <a:t>Subjects’ are called hot</a:t>
            </a:r>
            <a:r>
              <a:rPr lang="en-US" dirty="0">
                <a:latin typeface="Verdana" panose="020B0604030504040204" pitchFamily="34" charset="0"/>
                <a:ea typeface="Verdana" panose="020B0604030504040204" pitchFamily="34" charset="0"/>
                <a:cs typeface="Verdana" panose="020B0604030504040204" pitchFamily="34" charset="0"/>
              </a:rPr>
              <a:t>.</a:t>
            </a: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r>
              <a:rPr lang="en-US" dirty="0">
                <a:latin typeface="Verdana" panose="020B0604030504040204" pitchFamily="34" charset="0"/>
                <a:ea typeface="Verdana" panose="020B0604030504040204" pitchFamily="34" charset="0"/>
                <a:cs typeface="Verdana" panose="020B0604030504040204" pitchFamily="34" charset="0"/>
              </a:rPr>
              <a:t>A </a:t>
            </a:r>
            <a:r>
              <a:rPr lang="en-US" b="1" dirty="0">
                <a:latin typeface="Verdana" panose="020B0604030504040204" pitchFamily="34" charset="0"/>
                <a:ea typeface="Verdana" panose="020B0604030504040204" pitchFamily="34" charset="0"/>
                <a:cs typeface="Verdana" panose="020B0604030504040204" pitchFamily="34" charset="0"/>
              </a:rPr>
              <a:t>hot Observable</a:t>
            </a:r>
            <a:r>
              <a:rPr lang="en-US" dirty="0">
                <a:latin typeface="Verdana" panose="020B0604030504040204" pitchFamily="34" charset="0"/>
                <a:ea typeface="Verdana" panose="020B0604030504040204" pitchFamily="34" charset="0"/>
                <a:cs typeface="Verdana" panose="020B0604030504040204" pitchFamily="34" charset="0"/>
              </a:rPr>
              <a:t> starts emitting events even before any observer subscribes to it, which means observers may lose previous emitted values if they don’t subscribe at that right time</a:t>
            </a: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r>
              <a:rPr lang="en-US" dirty="0">
                <a:latin typeface="Verdana" panose="020B0604030504040204" pitchFamily="34" charset="0"/>
                <a:ea typeface="Verdana" panose="020B0604030504040204" pitchFamily="34" charset="0"/>
                <a:cs typeface="Verdana" panose="020B0604030504040204" pitchFamily="34" charset="0"/>
              </a:rPr>
              <a:t>While </a:t>
            </a:r>
            <a:r>
              <a:rPr lang="en-US" b="1" dirty="0">
                <a:latin typeface="Verdana" panose="020B0604030504040204" pitchFamily="34" charset="0"/>
                <a:ea typeface="Verdana" panose="020B0604030504040204" pitchFamily="34" charset="0"/>
                <a:cs typeface="Verdana" panose="020B0604030504040204" pitchFamily="34" charset="0"/>
              </a:rPr>
              <a:t>cold Observables</a:t>
            </a:r>
            <a:r>
              <a:rPr lang="en-US" dirty="0">
                <a:latin typeface="Verdana" panose="020B0604030504040204" pitchFamily="34" charset="0"/>
                <a:ea typeface="Verdana" panose="020B0604030504040204" pitchFamily="34" charset="0"/>
                <a:cs typeface="Verdana" panose="020B0604030504040204" pitchFamily="34" charset="0"/>
              </a:rPr>
              <a:t> start emitting values when at least one observer is subscribed</a:t>
            </a:r>
          </a:p>
          <a:p>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65976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0ED9D-88C5-7142-9B83-D01089D6CD67}"/>
              </a:ext>
            </a:extLst>
          </p:cNvPr>
          <p:cNvSpPr>
            <a:spLocks noGrp="1"/>
          </p:cNvSpPr>
          <p:nvPr>
            <p:ph type="title"/>
          </p:nvPr>
        </p:nvSpPr>
        <p:spPr>
          <a:xfrm>
            <a:off x="1266584" y="472182"/>
            <a:ext cx="8160230" cy="423193"/>
          </a:xfrm>
        </p:spPr>
        <p:txBody>
          <a:bodyPr/>
          <a:lstStyle/>
          <a:p>
            <a:pPr algn="ctr"/>
            <a:r>
              <a:rPr lang="en-NL" dirty="0"/>
              <a:t>Basic Rule Service</a:t>
            </a:r>
          </a:p>
        </p:txBody>
      </p:sp>
      <p:sp>
        <p:nvSpPr>
          <p:cNvPr id="3" name="Text Placeholder 2">
            <a:extLst>
              <a:ext uri="{FF2B5EF4-FFF2-40B4-BE49-F238E27FC236}">
                <a16:creationId xmlns:a16="http://schemas.microsoft.com/office/drawing/2014/main" id="{0CB19F06-6236-A64F-B7B8-C142FE4DF337}"/>
              </a:ext>
            </a:extLst>
          </p:cNvPr>
          <p:cNvSpPr>
            <a:spLocks noGrp="1"/>
          </p:cNvSpPr>
          <p:nvPr>
            <p:ph type="body" idx="1"/>
          </p:nvPr>
        </p:nvSpPr>
        <p:spPr>
          <a:xfrm>
            <a:off x="811770" y="1183666"/>
            <a:ext cx="9069859" cy="3624069"/>
          </a:xfrm>
        </p:spPr>
        <p:txBody>
          <a:bodyPr/>
          <a:lstStyle/>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r>
              <a:rPr lang="en-US" sz="2800" b="1" dirty="0">
                <a:latin typeface="Verdana" panose="020B0604030504040204" pitchFamily="34" charset="0"/>
                <a:ea typeface="Verdana" panose="020B0604030504040204" pitchFamily="34" charset="0"/>
                <a:cs typeface="Verdana" panose="020B0604030504040204" pitchFamily="34" charset="0"/>
              </a:rPr>
              <a:t>Put all your (business)logic in the service !</a:t>
            </a:r>
          </a:p>
          <a:p>
            <a:pPr algn="ctr"/>
            <a:endParaRPr lang="en-US" sz="2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pPr algn="ctr"/>
            <a:r>
              <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rPr>
              <a:t>The </a:t>
            </a:r>
            <a:r>
              <a:rPr lang="en-US" sz="2800" b="1" dirty="0">
                <a:solidFill>
                  <a:srgbClr val="FFC000"/>
                </a:solidFill>
                <a:latin typeface="Verdana" panose="020B0604030504040204" pitchFamily="34" charset="0"/>
                <a:ea typeface="Verdana" panose="020B0604030504040204" pitchFamily="34" charset="0"/>
                <a:cs typeface="Verdana" panose="020B0604030504040204" pitchFamily="34" charset="0"/>
              </a:rPr>
              <a:t>Component</a:t>
            </a:r>
            <a:r>
              <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rPr>
              <a:t> should be lean and mean !</a:t>
            </a:r>
          </a:p>
          <a:p>
            <a:pPr marL="342900" indent="-342900">
              <a:buFont typeface="Arial" panose="020B0604020202020204" pitchFamily="34" charset="0"/>
              <a:buChar char="•"/>
            </a:pPr>
            <a:endParaRPr lang="en-US" sz="1600"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endParaRPr lang="en-NL" dirty="0"/>
          </a:p>
        </p:txBody>
      </p:sp>
    </p:spTree>
    <p:extLst>
      <p:ext uri="{BB962C8B-B14F-4D97-AF65-F5344CB8AC3E}">
        <p14:creationId xmlns:p14="http://schemas.microsoft.com/office/powerpoint/2010/main" val="4203326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Service</a:t>
            </a:r>
            <a:r>
              <a:rPr spc="15" dirty="0"/>
              <a:t>s</a:t>
            </a:r>
            <a:r>
              <a:rPr spc="285" dirty="0">
                <a:latin typeface="Times New Roman"/>
                <a:cs typeface="Times New Roman"/>
              </a:rPr>
              <a:t> </a:t>
            </a:r>
            <a:r>
              <a:rPr spc="10" dirty="0"/>
              <a:t>in</a:t>
            </a:r>
            <a:r>
              <a:rPr spc="265" dirty="0">
                <a:latin typeface="Times New Roman"/>
                <a:cs typeface="Times New Roman"/>
              </a:rPr>
              <a:t> </a:t>
            </a:r>
            <a:r>
              <a:rPr spc="10" dirty="0"/>
              <a:t>Angular</a:t>
            </a:r>
            <a:endParaRPr spc="15" dirty="0"/>
          </a:p>
        </p:txBody>
      </p:sp>
      <p:sp>
        <p:nvSpPr>
          <p:cNvPr id="3" name="object 3"/>
          <p:cNvSpPr txBox="1"/>
          <p:nvPr/>
        </p:nvSpPr>
        <p:spPr>
          <a:xfrm>
            <a:off x="1266584" y="1612623"/>
            <a:ext cx="6554470" cy="3011081"/>
          </a:xfrm>
          <a:prstGeom prst="rect">
            <a:avLst/>
          </a:prstGeom>
        </p:spPr>
        <p:txBody>
          <a:bodyPr vert="horz" wrap="square" lIns="0" tIns="0" rIns="0" bIns="0" rtlCol="0">
            <a:spAutoFit/>
          </a:bodyPr>
          <a:lstStyle/>
          <a:p>
            <a:pPr>
              <a:lnSpc>
                <a:spcPct val="100000"/>
              </a:lnSpc>
              <a:spcBef>
                <a:spcPts val="20"/>
              </a:spcBef>
            </a:pPr>
            <a:endParaRPr sz="2350" dirty="0">
              <a:latin typeface="Times New Roman"/>
              <a:cs typeface="Times New Roman"/>
            </a:endParaRPr>
          </a:p>
          <a:p>
            <a:pPr marR="3013710" algn="ctr">
              <a:lnSpc>
                <a:spcPct val="100000"/>
              </a:lnSpc>
            </a:pPr>
            <a:r>
              <a:rPr sz="1950" spc="-15" dirty="0">
                <a:latin typeface="Verdana"/>
                <a:cs typeface="Verdana"/>
              </a:rPr>
              <a:t>Data</a:t>
            </a:r>
            <a:r>
              <a:rPr sz="1950" spc="190" dirty="0">
                <a:latin typeface="Times New Roman"/>
                <a:cs typeface="Times New Roman"/>
              </a:rPr>
              <a:t> </a:t>
            </a:r>
            <a:r>
              <a:rPr sz="1950" spc="-15" dirty="0">
                <a:latin typeface="Verdana"/>
                <a:cs typeface="Verdana"/>
              </a:rPr>
              <a:t>services</a:t>
            </a:r>
            <a:r>
              <a:rPr sz="1950" spc="190" dirty="0">
                <a:latin typeface="Times New Roman"/>
                <a:cs typeface="Times New Roman"/>
              </a:rPr>
              <a:t> </a:t>
            </a:r>
            <a:r>
              <a:rPr sz="1950" spc="-15" dirty="0">
                <a:latin typeface="Verdana"/>
                <a:cs typeface="Verdana"/>
              </a:rPr>
              <a:t>in</a:t>
            </a:r>
            <a:r>
              <a:rPr sz="1950" spc="215" dirty="0">
                <a:latin typeface="Times New Roman"/>
                <a:cs typeface="Times New Roman"/>
              </a:rPr>
              <a:t> </a:t>
            </a:r>
            <a:r>
              <a:rPr sz="1950" spc="-20" dirty="0">
                <a:latin typeface="Verdana"/>
                <a:cs typeface="Verdana"/>
              </a:rPr>
              <a:t>Angula</a:t>
            </a:r>
            <a:r>
              <a:rPr sz="1950" spc="-10" dirty="0">
                <a:latin typeface="Verdana"/>
                <a:cs typeface="Verdana"/>
              </a:rPr>
              <a:t>r</a:t>
            </a:r>
            <a:r>
              <a:rPr sz="1950" spc="-15" dirty="0">
                <a:latin typeface="Verdana"/>
                <a:cs typeface="Verdana"/>
              </a:rPr>
              <a:t>:</a:t>
            </a:r>
            <a:endParaRPr sz="1950" dirty="0">
              <a:latin typeface="Verdana"/>
              <a:cs typeface="Verdana"/>
            </a:endParaRPr>
          </a:p>
          <a:p>
            <a:pPr>
              <a:lnSpc>
                <a:spcPct val="100000"/>
              </a:lnSpc>
              <a:spcBef>
                <a:spcPts val="13"/>
              </a:spcBef>
            </a:pPr>
            <a:endParaRPr sz="1700" dirty="0">
              <a:latin typeface="Times New Roman"/>
              <a:cs typeface="Times New Roman"/>
            </a:endParaRPr>
          </a:p>
          <a:p>
            <a:pPr marL="992505">
              <a:lnSpc>
                <a:spcPct val="100000"/>
              </a:lnSpc>
              <a:tabLst>
                <a:tab pos="1939925" algn="l"/>
                <a:tab pos="3698875" algn="l"/>
                <a:tab pos="4375785" algn="l"/>
              </a:tabLst>
            </a:pPr>
            <a:r>
              <a:rPr sz="1950" b="1" spc="-20" dirty="0">
                <a:solidFill>
                  <a:srgbClr val="000080"/>
                </a:solidFill>
                <a:latin typeface="Consolas"/>
                <a:cs typeface="Consolas"/>
              </a:rPr>
              <a:t>impor</a:t>
            </a:r>
            <a:r>
              <a:rPr sz="1950" b="1" spc="-15" dirty="0">
                <a:solidFill>
                  <a:srgbClr val="000080"/>
                </a:solidFill>
                <a:latin typeface="Consolas"/>
                <a:cs typeface="Consolas"/>
              </a:rPr>
              <a:t>t</a:t>
            </a:r>
            <a:r>
              <a:rPr sz="1950" b="1" dirty="0">
                <a:solidFill>
                  <a:srgbClr val="000080"/>
                </a:solidFill>
                <a:latin typeface="Times New Roman"/>
                <a:cs typeface="Times New Roman"/>
              </a:rPr>
              <a:t>	</a:t>
            </a:r>
            <a:r>
              <a:rPr sz="1950" spc="-20" dirty="0">
                <a:latin typeface="Consolas"/>
                <a:cs typeface="Consolas"/>
              </a:rPr>
              <a:t>{Injectable</a:t>
            </a:r>
            <a:r>
              <a:rPr sz="1950" spc="-15" dirty="0">
                <a:latin typeface="Consolas"/>
                <a:cs typeface="Consolas"/>
              </a:rPr>
              <a:t>}</a:t>
            </a:r>
            <a:r>
              <a:rPr sz="1950" dirty="0">
                <a:latin typeface="Times New Roman"/>
                <a:cs typeface="Times New Roman"/>
              </a:rPr>
              <a:t>	</a:t>
            </a:r>
            <a:r>
              <a:rPr sz="1950" b="1" spc="-20" dirty="0">
                <a:solidFill>
                  <a:srgbClr val="000080"/>
                </a:solidFill>
                <a:latin typeface="Consolas"/>
                <a:cs typeface="Consolas"/>
              </a:rPr>
              <a:t>fro</a:t>
            </a:r>
            <a:r>
              <a:rPr sz="1950" b="1" spc="-15" dirty="0">
                <a:solidFill>
                  <a:srgbClr val="000080"/>
                </a:solidFill>
                <a:latin typeface="Consolas"/>
                <a:cs typeface="Consolas"/>
              </a:rPr>
              <a:t>m</a:t>
            </a:r>
            <a:r>
              <a:rPr sz="1950" b="1" dirty="0">
                <a:solidFill>
                  <a:srgbClr val="000080"/>
                </a:solidFill>
                <a:latin typeface="Times New Roman"/>
                <a:cs typeface="Times New Roman"/>
              </a:rPr>
              <a:t>	</a:t>
            </a:r>
            <a:r>
              <a:rPr sz="1950" b="1" spc="-20" dirty="0">
                <a:solidFill>
                  <a:srgbClr val="008000"/>
                </a:solidFill>
                <a:latin typeface="Consolas"/>
                <a:cs typeface="Consolas"/>
              </a:rPr>
              <a:t>'@angular/core</a:t>
            </a:r>
            <a:r>
              <a:rPr sz="1950" b="1" spc="-35" dirty="0">
                <a:solidFill>
                  <a:srgbClr val="008000"/>
                </a:solidFill>
                <a:latin typeface="Consolas"/>
                <a:cs typeface="Consolas"/>
              </a:rPr>
              <a:t>'</a:t>
            </a:r>
            <a:r>
              <a:rPr sz="1950" spc="-15" dirty="0">
                <a:latin typeface="Consolas"/>
                <a:cs typeface="Consolas"/>
              </a:rPr>
              <a:t>;</a:t>
            </a:r>
            <a:endParaRPr sz="1950" dirty="0">
              <a:latin typeface="Consolas"/>
              <a:cs typeface="Consolas"/>
            </a:endParaRPr>
          </a:p>
          <a:p>
            <a:pPr>
              <a:lnSpc>
                <a:spcPct val="100000"/>
              </a:lnSpc>
              <a:spcBef>
                <a:spcPts val="22"/>
              </a:spcBef>
            </a:pPr>
            <a:endParaRPr sz="2000" dirty="0">
              <a:latin typeface="Times New Roman"/>
              <a:cs typeface="Times New Roman"/>
            </a:endParaRPr>
          </a:p>
          <a:p>
            <a:pPr marL="992505">
              <a:lnSpc>
                <a:spcPts val="2335"/>
              </a:lnSpc>
            </a:pPr>
            <a:r>
              <a:rPr lang="en-US" b="1" dirty="0">
                <a:solidFill>
                  <a:srgbClr val="C00000"/>
                </a:solidFill>
                <a:latin typeface="Consolas" panose="020B0609020204030204" pitchFamily="49" charset="0"/>
                <a:cs typeface="Consolas" panose="020B0609020204030204" pitchFamily="49" charset="0"/>
              </a:rPr>
              <a:t>@Injectable</a:t>
            </a:r>
            <a:r>
              <a:rPr lang="en-US" sz="2000" b="1" dirty="0">
                <a:solidFill>
                  <a:srgbClr val="C00000"/>
                </a:solidFill>
                <a:latin typeface="Consolas" panose="020B0609020204030204" pitchFamily="49" charset="0"/>
                <a:cs typeface="Consolas" panose="020B0609020204030204" pitchFamily="49" charset="0"/>
              </a:rPr>
              <a:t>({ </a:t>
            </a:r>
            <a:r>
              <a:rPr lang="en-US" b="1" dirty="0" err="1">
                <a:solidFill>
                  <a:srgbClr val="C00000"/>
                </a:solidFill>
                <a:latin typeface="Consolas" panose="020B0609020204030204" pitchFamily="49" charset="0"/>
                <a:cs typeface="Consolas" panose="020B0609020204030204" pitchFamily="49" charset="0"/>
              </a:rPr>
              <a:t>providedIn</a:t>
            </a:r>
            <a:r>
              <a:rPr lang="en-US" sz="2000" b="1" dirty="0">
                <a:solidFill>
                  <a:srgbClr val="C00000"/>
                </a:solidFill>
                <a:latin typeface="Consolas" panose="020B0609020204030204" pitchFamily="49" charset="0"/>
                <a:cs typeface="Consolas" panose="020B0609020204030204" pitchFamily="49" charset="0"/>
              </a:rPr>
              <a:t>: </a:t>
            </a:r>
            <a:r>
              <a:rPr lang="en-US" b="1" dirty="0">
                <a:solidFill>
                  <a:srgbClr val="C00000"/>
                </a:solidFill>
                <a:latin typeface="Consolas" panose="020B0609020204030204" pitchFamily="49" charset="0"/>
                <a:cs typeface="Consolas" panose="020B0609020204030204" pitchFamily="49" charset="0"/>
              </a:rPr>
              <a:t>'root' </a:t>
            </a:r>
            <a:r>
              <a:rPr lang="en-US" sz="2000" b="1" dirty="0">
                <a:solidFill>
                  <a:srgbClr val="C00000"/>
                </a:solidFill>
                <a:latin typeface="Consolas" panose="020B0609020204030204" pitchFamily="49" charset="0"/>
                <a:cs typeface="Consolas" panose="020B0609020204030204" pitchFamily="49" charset="0"/>
              </a:rPr>
              <a:t>})</a:t>
            </a:r>
            <a:endParaRPr sz="1950" b="1" dirty="0">
              <a:solidFill>
                <a:srgbClr val="C00000"/>
              </a:solidFill>
              <a:latin typeface="Consolas" panose="020B0609020204030204" pitchFamily="49" charset="0"/>
              <a:cs typeface="Consolas" panose="020B0609020204030204" pitchFamily="49" charset="0"/>
            </a:endParaRPr>
          </a:p>
          <a:p>
            <a:pPr marL="992505">
              <a:lnSpc>
                <a:spcPts val="2330"/>
              </a:lnSpc>
              <a:tabLst>
                <a:tab pos="1939925" algn="l"/>
                <a:tab pos="2751455" algn="l"/>
              </a:tabLst>
            </a:pPr>
            <a:r>
              <a:rPr sz="1950" b="1" spc="-20" dirty="0">
                <a:solidFill>
                  <a:srgbClr val="000080"/>
                </a:solidFill>
                <a:latin typeface="Consolas"/>
                <a:cs typeface="Consolas"/>
              </a:rPr>
              <a:t>expor</a:t>
            </a:r>
            <a:r>
              <a:rPr sz="1950" b="1" spc="-15" dirty="0">
                <a:solidFill>
                  <a:srgbClr val="000080"/>
                </a:solidFill>
                <a:latin typeface="Consolas"/>
                <a:cs typeface="Consolas"/>
              </a:rPr>
              <a:t>t</a:t>
            </a:r>
            <a:r>
              <a:rPr sz="1950" b="1" dirty="0">
                <a:solidFill>
                  <a:srgbClr val="000080"/>
                </a:solidFill>
                <a:latin typeface="Times New Roman"/>
                <a:cs typeface="Times New Roman"/>
              </a:rPr>
              <a:t>	</a:t>
            </a:r>
            <a:r>
              <a:rPr sz="1950" b="1" spc="-20" dirty="0">
                <a:solidFill>
                  <a:srgbClr val="000080"/>
                </a:solidFill>
                <a:latin typeface="Consolas"/>
                <a:cs typeface="Consolas"/>
              </a:rPr>
              <a:t>clas</a:t>
            </a:r>
            <a:r>
              <a:rPr sz="1950" b="1" spc="-15" dirty="0">
                <a:solidFill>
                  <a:srgbClr val="000080"/>
                </a:solidFill>
                <a:latin typeface="Consolas"/>
                <a:cs typeface="Consolas"/>
              </a:rPr>
              <a:t>s</a:t>
            </a:r>
            <a:r>
              <a:rPr sz="1950" b="1" dirty="0">
                <a:solidFill>
                  <a:srgbClr val="000080"/>
                </a:solidFill>
                <a:latin typeface="Times New Roman"/>
                <a:cs typeface="Times New Roman"/>
              </a:rPr>
              <a:t>	</a:t>
            </a:r>
            <a:r>
              <a:rPr sz="1950" spc="-20" dirty="0">
                <a:latin typeface="Consolas"/>
                <a:cs typeface="Consolas"/>
              </a:rPr>
              <a:t>CityService{</a:t>
            </a:r>
            <a:endParaRPr sz="1950" dirty="0">
              <a:latin typeface="Consolas"/>
              <a:cs typeface="Consolas"/>
            </a:endParaRPr>
          </a:p>
          <a:p>
            <a:pPr marR="2936240" algn="ctr">
              <a:lnSpc>
                <a:spcPts val="2335"/>
              </a:lnSpc>
            </a:pPr>
            <a:endParaRPr lang="nl-NL" sz="1950" i="1" spc="-20" dirty="0">
              <a:solidFill>
                <a:srgbClr val="46C249"/>
              </a:solidFill>
              <a:latin typeface="Consolas"/>
              <a:cs typeface="Consolas"/>
            </a:endParaRPr>
          </a:p>
          <a:p>
            <a:pPr marR="2936240" algn="ctr">
              <a:lnSpc>
                <a:spcPts val="2335"/>
              </a:lnSpc>
            </a:pPr>
            <a:r>
              <a:rPr sz="1950" i="1" spc="-20" dirty="0">
                <a:solidFill>
                  <a:srgbClr val="46C249"/>
                </a:solidFill>
                <a:latin typeface="Consolas"/>
                <a:cs typeface="Consolas"/>
              </a:rPr>
              <a:t>//....</a:t>
            </a:r>
            <a:endParaRPr sz="1950" dirty="0">
              <a:latin typeface="Consolas"/>
              <a:cs typeface="Consolas"/>
            </a:endParaRPr>
          </a:p>
          <a:p>
            <a:pPr marL="992505">
              <a:lnSpc>
                <a:spcPct val="100000"/>
              </a:lnSpc>
              <a:spcBef>
                <a:spcPts val="5"/>
              </a:spcBef>
            </a:pPr>
            <a:r>
              <a:rPr sz="1950" spc="-15" dirty="0">
                <a:latin typeface="Consolas"/>
                <a:cs typeface="Consolas"/>
              </a:rPr>
              <a:t>}</a:t>
            </a:r>
            <a:endParaRPr sz="1950" dirty="0">
              <a:latin typeface="Consolas"/>
              <a:cs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CACE-9441-3046-904B-1580C5D6CFE4}"/>
              </a:ext>
            </a:extLst>
          </p:cNvPr>
          <p:cNvSpPr>
            <a:spLocks noGrp="1"/>
          </p:cNvSpPr>
          <p:nvPr>
            <p:ph type="title"/>
          </p:nvPr>
        </p:nvSpPr>
        <p:spPr>
          <a:xfrm>
            <a:off x="1266584" y="472182"/>
            <a:ext cx="8160230" cy="423193"/>
          </a:xfrm>
        </p:spPr>
        <p:txBody>
          <a:bodyPr/>
          <a:lstStyle/>
          <a:p>
            <a:pPr algn="ctr"/>
            <a:r>
              <a:rPr lang="en-US" dirty="0"/>
              <a:t>Steps to make a Service</a:t>
            </a:r>
          </a:p>
        </p:txBody>
      </p:sp>
      <p:sp>
        <p:nvSpPr>
          <p:cNvPr id="3" name="Text Placeholder 2">
            <a:extLst>
              <a:ext uri="{FF2B5EF4-FFF2-40B4-BE49-F238E27FC236}">
                <a16:creationId xmlns:a16="http://schemas.microsoft.com/office/drawing/2014/main" id="{4884B4F9-BF03-0043-9E8E-D7A952A5B909}"/>
              </a:ext>
            </a:extLst>
          </p:cNvPr>
          <p:cNvSpPr>
            <a:spLocks noGrp="1"/>
          </p:cNvSpPr>
          <p:nvPr>
            <p:ph type="body" idx="1"/>
          </p:nvPr>
        </p:nvSpPr>
        <p:spPr>
          <a:xfrm>
            <a:off x="811770" y="1183666"/>
            <a:ext cx="9069859" cy="2400657"/>
          </a:xfrm>
        </p:spPr>
        <p:txBody>
          <a:bodyPr/>
          <a:lstStyle/>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1</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create a service</a:t>
            </a:r>
            <a:endParaRPr lang="en-US" spc="20" dirty="0">
              <a:latin typeface="Verdana" panose="020B0604030504040204" pitchFamily="34" charset="0"/>
              <a:ea typeface="Verdana" panose="020B0604030504040204" pitchFamily="34" charset="0"/>
              <a:cs typeface="Verdana" panose="020B0604030504040204" pitchFamily="34" charset="0"/>
            </a:endParaRPr>
          </a:p>
          <a:p>
            <a:endParaRPr lang="en-US" spc="20" dirty="0">
              <a:latin typeface="Verdana" panose="020B0604030504040204" pitchFamily="34" charset="0"/>
              <a:ea typeface="Verdana" panose="020B0604030504040204" pitchFamily="34" charset="0"/>
              <a:cs typeface="Verdana" panose="020B0604030504040204" pitchFamily="34" charset="0"/>
            </a:endParaRP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2</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 </a:t>
            </a:r>
            <a:r>
              <a:rPr lang="en-US" spc="10" dirty="0">
                <a:latin typeface="Verdana" panose="020B0604030504040204" pitchFamily="34" charset="0"/>
                <a:ea typeface="Verdana" panose="020B0604030504040204" pitchFamily="34" charset="0"/>
                <a:cs typeface="Verdana" panose="020B0604030504040204" pitchFamily="34" charset="0"/>
              </a:rPr>
              <a:t>consume/inject service in component</a:t>
            </a:r>
          </a:p>
          <a:p>
            <a:endParaRPr lang="en-US" spc="10" dirty="0">
              <a:latin typeface="Verdana" panose="020B0604030504040204" pitchFamily="34" charset="0"/>
              <a:ea typeface="Verdana" panose="020B0604030504040204" pitchFamily="34" charset="0"/>
              <a:cs typeface="Verdana" panose="020B0604030504040204" pitchFamily="34" charset="0"/>
            </a:endParaRPr>
          </a:p>
          <a:p>
            <a:endParaRPr lang="en-US" spc="10"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3</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0" dirty="0">
                <a:latin typeface="Verdana" panose="020B0604030504040204" pitchFamily="34" charset="0"/>
                <a:ea typeface="Verdana" panose="020B0604030504040204" pitchFamily="34" charset="0"/>
                <a:cs typeface="Verdana" panose="020B0604030504040204" pitchFamily="34" charset="0"/>
              </a:rPr>
              <a:t>inject service in</a:t>
            </a:r>
            <a:r>
              <a:rPr lang="en-US" spc="260"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Module (</a:t>
            </a:r>
            <a:r>
              <a:rPr lang="en-US" spc="15" dirty="0" err="1">
                <a:solidFill>
                  <a:srgbClr val="C00000"/>
                </a:solidFill>
                <a:latin typeface="Verdana" panose="020B0604030504040204" pitchFamily="34" charset="0"/>
                <a:ea typeface="Verdana" panose="020B0604030504040204" pitchFamily="34" charset="0"/>
                <a:cs typeface="Verdana" panose="020B0604030504040204" pitchFamily="34" charset="0"/>
              </a:rPr>
              <a:t>app.module.ts</a:t>
            </a:r>
            <a:r>
              <a:rPr lang="en-US" spc="15" dirty="0">
                <a:latin typeface="Verdana" panose="020B0604030504040204" pitchFamily="34" charset="0"/>
                <a:ea typeface="Verdana" panose="020B0604030504040204" pitchFamily="34" charset="0"/>
                <a:cs typeface="Verdana" panose="020B0604030504040204" pitchFamily="34" charset="0"/>
              </a:rPr>
              <a:t>)</a:t>
            </a:r>
            <a:endParaRPr lang="en-US"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676997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3669</TotalTime>
  <Words>2590</Words>
  <Application>Microsoft Macintosh PowerPoint</Application>
  <PresentationFormat>Custom</PresentationFormat>
  <Paragraphs>412</Paragraphs>
  <Slides>60</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Arial</vt:lpstr>
      <vt:lpstr>Calibri</vt:lpstr>
      <vt:lpstr>Consolas</vt:lpstr>
      <vt:lpstr>Courier New</vt:lpstr>
      <vt:lpstr>Times New Roman</vt:lpstr>
      <vt:lpstr>Verdana</vt:lpstr>
      <vt:lpstr>Wingdings</vt:lpstr>
      <vt:lpstr>Office Theme</vt:lpstr>
      <vt:lpstr>PowerPoint Presentation</vt:lpstr>
      <vt:lpstr>PowerPoint Presentation</vt:lpstr>
      <vt:lpstr>Singleton?</vt:lpstr>
      <vt:lpstr>PowerPoint Presentation</vt:lpstr>
      <vt:lpstr>PowerPoint Presentation</vt:lpstr>
      <vt:lpstr>Why use a Service?</vt:lpstr>
      <vt:lpstr>Basic Rule Service</vt:lpstr>
      <vt:lpstr>Services in Angular</vt:lpstr>
      <vt:lpstr>Steps to make a Service</vt:lpstr>
      <vt:lpstr>Step 1 – service (static data)</vt:lpstr>
      <vt:lpstr>Step 2 – Service consume/inject</vt:lpstr>
      <vt:lpstr>“No provider for CityService”</vt:lpstr>
      <vt:lpstr>Step 3 – Inject service in Module  (app.module.ts)</vt:lpstr>
      <vt:lpstr>Checkpoint</vt:lpstr>
      <vt:lpstr>PowerPoint Presentation</vt:lpstr>
      <vt:lpstr>PowerPoint Presentation</vt:lpstr>
      <vt:lpstr>PowerPoint Presentation</vt:lpstr>
      <vt:lpstr>PowerPoint Presentation</vt:lpstr>
      <vt:lpstr>Observable </vt:lpstr>
      <vt:lpstr>Observable</vt:lpstr>
      <vt:lpstr>PowerPoint Presentation</vt:lpstr>
      <vt:lpstr>Observable </vt:lpstr>
      <vt:lpstr>Interactive diagrams of Rx Observables </vt:lpstr>
      <vt:lpstr>PowerPoint Presentation</vt:lpstr>
      <vt:lpstr>PowerPoint Presentation</vt:lpstr>
      <vt:lpstr>Step 1 - Inject HttpClient in Service</vt:lpstr>
      <vt:lpstr>Step 2 – Change component</vt:lpstr>
      <vt:lpstr>Step 3 – Change module</vt:lpstr>
      <vt:lpstr>More about Observables</vt:lpstr>
      <vt:lpstr>Checkpoint Async services</vt:lpstr>
      <vt:lpstr>How to import RxJs in your application?</vt:lpstr>
      <vt:lpstr>PIPING</vt:lpstr>
      <vt:lpstr>RxJS-operators in the service</vt:lpstr>
      <vt:lpstr>Checkpoint piping</vt:lpstr>
      <vt:lpstr>PowerPoint Presentation</vt:lpstr>
      <vt:lpstr>Adding a City</vt:lpstr>
      <vt:lpstr>Update a City</vt:lpstr>
      <vt:lpstr>Delete a City</vt:lpstr>
      <vt:lpstr>PowerPoint Presentation</vt:lpstr>
      <vt:lpstr>Checkpoint CRUD applicatie</vt:lpstr>
      <vt:lpstr>PowerPoint Presentation</vt:lpstr>
      <vt:lpstr>DEMO 206 services–async-pipe</vt:lpstr>
      <vt:lpstr>Advantages Async pipe </vt:lpstr>
      <vt:lpstr>Checkpoint async pipe</vt:lpstr>
      <vt:lpstr> Live API’s</vt:lpstr>
      <vt:lpstr>Movies services API call</vt:lpstr>
      <vt:lpstr>PowerPoint Presentation</vt:lpstr>
      <vt:lpstr>MovieModel</vt:lpstr>
      <vt:lpstr>PowerPoint Presentation</vt:lpstr>
      <vt:lpstr>Weather API</vt:lpstr>
      <vt:lpstr>Weather API app</vt:lpstr>
      <vt:lpstr>Voorbeeld API’s</vt:lpstr>
      <vt:lpstr>Checkpoint</vt:lpstr>
      <vt:lpstr>PowerPoint Presentation</vt:lpstr>
      <vt:lpstr>Observers and Subscriptions  </vt:lpstr>
      <vt:lpstr>What is a Subject in RxJS?  </vt:lpstr>
      <vt:lpstr>RxJs switchMap vs mergeMap  </vt:lpstr>
      <vt:lpstr>ExhaustMap vs concatMap</vt:lpstr>
      <vt:lpstr>concatMap, mergeMap, switchMap, exhaustMap, forkJoin   </vt:lpstr>
      <vt:lpstr>Hot and Cold Observables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106</cp:revision>
  <dcterms:created xsi:type="dcterms:W3CDTF">2019-02-17T16:58:35Z</dcterms:created>
  <dcterms:modified xsi:type="dcterms:W3CDTF">2022-01-10T07:55:14Z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